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heme/themeOverride1.xml" ContentType="application/vnd.openxmlformats-officedocument.themeOverr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4"/>
  </p:sldMasterIdLst>
  <p:notesMasterIdLst>
    <p:notesMasterId r:id="rId30"/>
  </p:notesMasterIdLst>
  <p:sldIdLst>
    <p:sldId id="315" r:id="rId5"/>
    <p:sldId id="316" r:id="rId6"/>
    <p:sldId id="317" r:id="rId7"/>
    <p:sldId id="322" r:id="rId8"/>
    <p:sldId id="323" r:id="rId9"/>
    <p:sldId id="306" r:id="rId10"/>
    <p:sldId id="319" r:id="rId11"/>
    <p:sldId id="321" r:id="rId12"/>
    <p:sldId id="275" r:id="rId13"/>
    <p:sldId id="314" r:id="rId14"/>
    <p:sldId id="320" r:id="rId15"/>
    <p:sldId id="304" r:id="rId16"/>
    <p:sldId id="305" r:id="rId17"/>
    <p:sldId id="256" r:id="rId18"/>
    <p:sldId id="257" r:id="rId19"/>
    <p:sldId id="258" r:id="rId20"/>
    <p:sldId id="266" r:id="rId21"/>
    <p:sldId id="268" r:id="rId22"/>
    <p:sldId id="264" r:id="rId23"/>
    <p:sldId id="311" r:id="rId24"/>
    <p:sldId id="312" r:id="rId25"/>
    <p:sldId id="271" r:id="rId26"/>
    <p:sldId id="280" r:id="rId27"/>
    <p:sldId id="293" r:id="rId28"/>
    <p:sldId id="310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rero-Johnson, Milagros" initials="MJM" lastIdx="1" clrIdx="0">
    <p:extLst>
      <p:ext uri="{19B8F6BF-5375-455C-9EA6-DF929625EA0E}">
        <p15:presenceInfo xmlns:p15="http://schemas.microsoft.com/office/powerpoint/2012/main" userId="S::milagros.marrero-johnson@uconn.edu::4af49701-d28e-447d-81d8-10dfd989e2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9" autoAdjust="0"/>
    <p:restoredTop sz="94715"/>
  </p:normalViewPr>
  <p:slideViewPr>
    <p:cSldViewPr snapToGrid="0">
      <p:cViewPr varScale="1">
        <p:scale>
          <a:sx n="105" d="100"/>
          <a:sy n="105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bron, Chelsea" userId="1f0f7ad2-abd4-451e-82d2-82e58720b584" providerId="ADAL" clId="{B9B093DF-DACA-4A7C-851F-C24522BDCCE0}"/>
    <pc:docChg chg="modSld">
      <pc:chgData name="Lebron, Chelsea" userId="1f0f7ad2-abd4-451e-82d2-82e58720b584" providerId="ADAL" clId="{B9B093DF-DACA-4A7C-851F-C24522BDCCE0}" dt="2024-01-05T16:52:23.156" v="20" actId="20577"/>
      <pc:docMkLst>
        <pc:docMk/>
      </pc:docMkLst>
      <pc:sldChg chg="modSp mod">
        <pc:chgData name="Lebron, Chelsea" userId="1f0f7ad2-abd4-451e-82d2-82e58720b584" providerId="ADAL" clId="{B9B093DF-DACA-4A7C-851F-C24522BDCCE0}" dt="2024-01-05T16:52:23.156" v="20" actId="20577"/>
        <pc:sldMkLst>
          <pc:docMk/>
          <pc:sldMk cId="1731040087" sldId="293"/>
        </pc:sldMkLst>
        <pc:spChg chg="mod">
          <ac:chgData name="Lebron, Chelsea" userId="1f0f7ad2-abd4-451e-82d2-82e58720b584" providerId="ADAL" clId="{B9B093DF-DACA-4A7C-851F-C24522BDCCE0}" dt="2024-01-05T16:52:23.156" v="20" actId="20577"/>
          <ac:spMkLst>
            <pc:docMk/>
            <pc:sldMk cId="1731040087" sldId="293"/>
            <ac:spMk id="3" creationId="{00000000-0000-0000-0000-000000000000}"/>
          </ac:spMkLst>
        </pc:spChg>
      </pc:sldChg>
      <pc:sldChg chg="modSp mod">
        <pc:chgData name="Lebron, Chelsea" userId="1f0f7ad2-abd4-451e-82d2-82e58720b584" providerId="ADAL" clId="{B9B093DF-DACA-4A7C-851F-C24522BDCCE0}" dt="2024-01-05T16:51:25.417" v="18" actId="20577"/>
        <pc:sldMkLst>
          <pc:docMk/>
          <pc:sldMk cId="1157314579" sldId="317"/>
        </pc:sldMkLst>
        <pc:spChg chg="mod">
          <ac:chgData name="Lebron, Chelsea" userId="1f0f7ad2-abd4-451e-82d2-82e58720b584" providerId="ADAL" clId="{B9B093DF-DACA-4A7C-851F-C24522BDCCE0}" dt="2024-01-05T16:51:25.417" v="18" actId="20577"/>
          <ac:spMkLst>
            <pc:docMk/>
            <pc:sldMk cId="1157314579" sldId="317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edtech.uconn.edu/consultation-and-inquiry-request/" TargetMode="External"/><Relationship Id="rId2" Type="http://schemas.openxmlformats.org/officeDocument/2006/relationships/hyperlink" Target="https://edtech.uconn.edu/training-videos/" TargetMode="External"/><Relationship Id="rId1" Type="http://schemas.openxmlformats.org/officeDocument/2006/relationships/hyperlink" Target="https://fins.uconn.edu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edtech.uconn.edu/consultation-and-inquiry-request/" TargetMode="External"/><Relationship Id="rId2" Type="http://schemas.openxmlformats.org/officeDocument/2006/relationships/hyperlink" Target="https://edtech.uconn.edu/training-videos/" TargetMode="External"/><Relationship Id="rId1" Type="http://schemas.openxmlformats.org/officeDocument/2006/relationships/hyperlink" Target="https://fins.uconn.ed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E9F46-BB0E-473E-85A3-CB44406D081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94F9D7-5AE9-4C14-BD75-F49B8DA1F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Training workshops - </a:t>
          </a:r>
          <a:r>
            <a:rPr lang="en-US" dirty="0">
              <a:hlinkClick xmlns:r="http://schemas.openxmlformats.org/officeDocument/2006/relationships" r:id="rId1"/>
            </a:rPr>
            <a:t>FINS (uconn.edu)</a:t>
          </a:r>
          <a:endParaRPr lang="en-US" dirty="0"/>
        </a:p>
      </dgm:t>
    </dgm:pt>
    <dgm:pt modelId="{85013D56-15BF-4355-817A-449BB028C748}" type="parTrans" cxnId="{664B755E-48C6-40FB-A670-FC2D50144A98}">
      <dgm:prSet/>
      <dgm:spPr/>
      <dgm:t>
        <a:bodyPr/>
        <a:lstStyle/>
        <a:p>
          <a:endParaRPr lang="en-US"/>
        </a:p>
      </dgm:t>
    </dgm:pt>
    <dgm:pt modelId="{5452B379-1555-48DC-AE29-1BBE179048F4}" type="sibTrans" cxnId="{664B755E-48C6-40FB-A670-FC2D50144A98}">
      <dgm:prSet/>
      <dgm:spPr/>
      <dgm:t>
        <a:bodyPr/>
        <a:lstStyle/>
        <a:p>
          <a:endParaRPr lang="en-US"/>
        </a:p>
      </dgm:t>
    </dgm:pt>
    <dgm:pt modelId="{F15208F3-D512-4896-9C38-A6CEC99C64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Training videos - </a:t>
          </a:r>
          <a:r>
            <a:rPr lang="en-US">
              <a:hlinkClick xmlns:r="http://schemas.openxmlformats.org/officeDocument/2006/relationships" r:id="rId2"/>
            </a:rPr>
            <a:t>Training videos | Educational Technologies (uconn.edu)</a:t>
          </a:r>
          <a:endParaRPr lang="en-US"/>
        </a:p>
      </dgm:t>
    </dgm:pt>
    <dgm:pt modelId="{3983BE29-9004-497F-B073-F4D0A696E7EE}" type="parTrans" cxnId="{D2EA2244-620F-46DC-9CA6-75E95AB07CCD}">
      <dgm:prSet/>
      <dgm:spPr/>
      <dgm:t>
        <a:bodyPr/>
        <a:lstStyle/>
        <a:p>
          <a:endParaRPr lang="en-US"/>
        </a:p>
      </dgm:t>
    </dgm:pt>
    <dgm:pt modelId="{7D6FF866-68E0-45A0-92FB-28FCC510C1A0}" type="sibTrans" cxnId="{D2EA2244-620F-46DC-9CA6-75E95AB07CCD}">
      <dgm:prSet/>
      <dgm:spPr/>
      <dgm:t>
        <a:bodyPr/>
        <a:lstStyle/>
        <a:p>
          <a:endParaRPr lang="en-US"/>
        </a:p>
      </dgm:t>
    </dgm:pt>
    <dgm:pt modelId="{950699F8-0D26-4DB6-8E2F-45B075A045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Consultation and Inquiry Request - </a:t>
          </a:r>
          <a:r>
            <a:rPr lang="en-US">
              <a:hlinkClick xmlns:r="http://schemas.openxmlformats.org/officeDocument/2006/relationships" r:id="rId3"/>
            </a:rPr>
            <a:t>Consultation and inquiry request | Educational Technologies (uconn.edu)</a:t>
          </a:r>
          <a:endParaRPr lang="en-US"/>
        </a:p>
      </dgm:t>
    </dgm:pt>
    <dgm:pt modelId="{C73801E9-ED09-4C20-8DDB-B7E187F290C3}" type="parTrans" cxnId="{CBFED88A-A8AC-43BF-B0F8-890FAF7B5E18}">
      <dgm:prSet/>
      <dgm:spPr/>
      <dgm:t>
        <a:bodyPr/>
        <a:lstStyle/>
        <a:p>
          <a:endParaRPr lang="en-US"/>
        </a:p>
      </dgm:t>
    </dgm:pt>
    <dgm:pt modelId="{429FDEA7-AB88-4E23-880D-79937B4389D7}" type="sibTrans" cxnId="{CBFED88A-A8AC-43BF-B0F8-890FAF7B5E18}">
      <dgm:prSet/>
      <dgm:spPr/>
      <dgm:t>
        <a:bodyPr/>
        <a:lstStyle/>
        <a:p>
          <a:endParaRPr lang="en-US"/>
        </a:p>
      </dgm:t>
    </dgm:pt>
    <dgm:pt modelId="{29B75D55-FCB3-47CC-98A8-5370534BF444}" type="pres">
      <dgm:prSet presAssocID="{2AFE9F46-BB0E-473E-85A3-CB44406D0817}" presName="root" presStyleCnt="0">
        <dgm:presLayoutVars>
          <dgm:dir/>
          <dgm:resizeHandles val="exact"/>
        </dgm:presLayoutVars>
      </dgm:prSet>
      <dgm:spPr/>
    </dgm:pt>
    <dgm:pt modelId="{69D19728-205B-4AB7-85FA-E98F18B4B6DE}" type="pres">
      <dgm:prSet presAssocID="{DA94F9D7-5AE9-4C14-BD75-F49B8DA1F829}" presName="compNode" presStyleCnt="0"/>
      <dgm:spPr/>
    </dgm:pt>
    <dgm:pt modelId="{79A4D3A9-0D70-4501-8D3B-D03A490C89D8}" type="pres">
      <dgm:prSet presAssocID="{DA94F9D7-5AE9-4C14-BD75-F49B8DA1F829}" presName="iconRect" presStyleLbl="node1" presStyleIdx="0" presStyleCnt="3"/>
      <dgm:spPr/>
    </dgm:pt>
    <dgm:pt modelId="{5E463030-B25D-4204-85BC-EEBB8955D24A}" type="pres">
      <dgm:prSet presAssocID="{DA94F9D7-5AE9-4C14-BD75-F49B8DA1F829}" presName="spaceRect" presStyleCnt="0"/>
      <dgm:spPr/>
    </dgm:pt>
    <dgm:pt modelId="{F943EA33-0138-4F59-922D-8E83BB9D274C}" type="pres">
      <dgm:prSet presAssocID="{DA94F9D7-5AE9-4C14-BD75-F49B8DA1F829}" presName="textRect" presStyleLbl="revTx" presStyleIdx="0" presStyleCnt="3" custLinFactNeighborX="-4595" custLinFactNeighborY="4546">
        <dgm:presLayoutVars>
          <dgm:chMax val="1"/>
          <dgm:chPref val="1"/>
        </dgm:presLayoutVars>
      </dgm:prSet>
      <dgm:spPr/>
    </dgm:pt>
    <dgm:pt modelId="{88366356-1920-4097-91F7-DF087F0CA9AF}" type="pres">
      <dgm:prSet presAssocID="{5452B379-1555-48DC-AE29-1BBE179048F4}" presName="sibTrans" presStyleCnt="0"/>
      <dgm:spPr/>
    </dgm:pt>
    <dgm:pt modelId="{605DBB18-6075-40AD-807C-F2D6FDEFDBF3}" type="pres">
      <dgm:prSet presAssocID="{F15208F3-D512-4896-9C38-A6CEC99C6454}" presName="compNode" presStyleCnt="0"/>
      <dgm:spPr/>
    </dgm:pt>
    <dgm:pt modelId="{88953FE9-8118-49D9-82FD-DA8F5B959966}" type="pres">
      <dgm:prSet presAssocID="{F15208F3-D512-4896-9C38-A6CEC99C6454}" presName="iconRect" presStyleLbl="node1" presStyleIdx="1" presStyleCnt="3"/>
      <dgm:spPr/>
    </dgm:pt>
    <dgm:pt modelId="{A3A6A42F-2A5D-4DF1-B382-BFCCB26F3B2F}" type="pres">
      <dgm:prSet presAssocID="{F15208F3-D512-4896-9C38-A6CEC99C6454}" presName="spaceRect" presStyleCnt="0"/>
      <dgm:spPr/>
    </dgm:pt>
    <dgm:pt modelId="{ADAC8E05-0B31-45E1-89DB-CA407D58B663}" type="pres">
      <dgm:prSet presAssocID="{F15208F3-D512-4896-9C38-A6CEC99C6454}" presName="textRect" presStyleLbl="revTx" presStyleIdx="1" presStyleCnt="3" custLinFactNeighborY="9479">
        <dgm:presLayoutVars>
          <dgm:chMax val="1"/>
          <dgm:chPref val="1"/>
        </dgm:presLayoutVars>
      </dgm:prSet>
      <dgm:spPr/>
    </dgm:pt>
    <dgm:pt modelId="{7C60F949-D9FF-47E2-BEB5-88AF4E417886}" type="pres">
      <dgm:prSet presAssocID="{7D6FF866-68E0-45A0-92FB-28FCC510C1A0}" presName="sibTrans" presStyleCnt="0"/>
      <dgm:spPr/>
    </dgm:pt>
    <dgm:pt modelId="{15EB8A56-590A-4EBF-9303-2174B0856446}" type="pres">
      <dgm:prSet presAssocID="{950699F8-0D26-4DB6-8E2F-45B075A045CD}" presName="compNode" presStyleCnt="0"/>
      <dgm:spPr/>
    </dgm:pt>
    <dgm:pt modelId="{2156248B-4A98-4AD1-9AF0-8EA55E12D7AC}" type="pres">
      <dgm:prSet presAssocID="{950699F8-0D26-4DB6-8E2F-45B075A045CD}" presName="iconRect" presStyleLbl="node1" presStyleIdx="2" presStyleCnt="3" custLinFactNeighborX="4712" custLinFactNeighborY="-1273"/>
      <dgm:spPr/>
    </dgm:pt>
    <dgm:pt modelId="{DC3CB2E6-619D-4064-838D-B0CF44ADE5D6}" type="pres">
      <dgm:prSet presAssocID="{950699F8-0D26-4DB6-8E2F-45B075A045CD}" presName="spaceRect" presStyleCnt="0"/>
      <dgm:spPr/>
    </dgm:pt>
    <dgm:pt modelId="{E81A1E03-AA1C-44DC-AD27-1EE49B8B7B4B}" type="pres">
      <dgm:prSet presAssocID="{950699F8-0D26-4DB6-8E2F-45B075A045CD}" presName="textRect" presStyleLbl="revTx" presStyleIdx="2" presStyleCnt="3" custLinFactNeighborX="3438" custLinFactNeighborY="7121">
        <dgm:presLayoutVars>
          <dgm:chMax val="1"/>
          <dgm:chPref val="1"/>
        </dgm:presLayoutVars>
      </dgm:prSet>
      <dgm:spPr/>
    </dgm:pt>
  </dgm:ptLst>
  <dgm:cxnLst>
    <dgm:cxn modelId="{12B7D528-D354-46EB-87FF-00F72E252FFB}" type="presOf" srcId="{2AFE9F46-BB0E-473E-85A3-CB44406D0817}" destId="{29B75D55-FCB3-47CC-98A8-5370534BF444}" srcOrd="0" destOrd="0" presId="urn:microsoft.com/office/officeart/2018/2/layout/IconLabelList"/>
    <dgm:cxn modelId="{41FD3E36-C0B5-417D-9583-C20371FDBCD9}" type="presOf" srcId="{950699F8-0D26-4DB6-8E2F-45B075A045CD}" destId="{E81A1E03-AA1C-44DC-AD27-1EE49B8B7B4B}" srcOrd="0" destOrd="0" presId="urn:microsoft.com/office/officeart/2018/2/layout/IconLabelList"/>
    <dgm:cxn modelId="{52A2F438-EC4F-4123-B79A-CA53C8799F3C}" type="presOf" srcId="{F15208F3-D512-4896-9C38-A6CEC99C6454}" destId="{ADAC8E05-0B31-45E1-89DB-CA407D58B663}" srcOrd="0" destOrd="0" presId="urn:microsoft.com/office/officeart/2018/2/layout/IconLabelList"/>
    <dgm:cxn modelId="{664B755E-48C6-40FB-A670-FC2D50144A98}" srcId="{2AFE9F46-BB0E-473E-85A3-CB44406D0817}" destId="{DA94F9D7-5AE9-4C14-BD75-F49B8DA1F829}" srcOrd="0" destOrd="0" parTransId="{85013D56-15BF-4355-817A-449BB028C748}" sibTransId="{5452B379-1555-48DC-AE29-1BBE179048F4}"/>
    <dgm:cxn modelId="{D2EA2244-620F-46DC-9CA6-75E95AB07CCD}" srcId="{2AFE9F46-BB0E-473E-85A3-CB44406D0817}" destId="{F15208F3-D512-4896-9C38-A6CEC99C6454}" srcOrd="1" destOrd="0" parTransId="{3983BE29-9004-497F-B073-F4D0A696E7EE}" sibTransId="{7D6FF866-68E0-45A0-92FB-28FCC510C1A0}"/>
    <dgm:cxn modelId="{CBFED88A-A8AC-43BF-B0F8-890FAF7B5E18}" srcId="{2AFE9F46-BB0E-473E-85A3-CB44406D0817}" destId="{950699F8-0D26-4DB6-8E2F-45B075A045CD}" srcOrd="2" destOrd="0" parTransId="{C73801E9-ED09-4C20-8DDB-B7E187F290C3}" sibTransId="{429FDEA7-AB88-4E23-880D-79937B4389D7}"/>
    <dgm:cxn modelId="{A93A39FD-A528-4C42-AEAF-CC994EFDE835}" type="presOf" srcId="{DA94F9D7-5AE9-4C14-BD75-F49B8DA1F829}" destId="{F943EA33-0138-4F59-922D-8E83BB9D274C}" srcOrd="0" destOrd="0" presId="urn:microsoft.com/office/officeart/2018/2/layout/IconLabelList"/>
    <dgm:cxn modelId="{A087F399-E8DE-4B17-8569-29CC09429410}" type="presParOf" srcId="{29B75D55-FCB3-47CC-98A8-5370534BF444}" destId="{69D19728-205B-4AB7-85FA-E98F18B4B6DE}" srcOrd="0" destOrd="0" presId="urn:microsoft.com/office/officeart/2018/2/layout/IconLabelList"/>
    <dgm:cxn modelId="{581517E7-756B-44B0-A003-E669FEFC8DC2}" type="presParOf" srcId="{69D19728-205B-4AB7-85FA-E98F18B4B6DE}" destId="{79A4D3A9-0D70-4501-8D3B-D03A490C89D8}" srcOrd="0" destOrd="0" presId="urn:microsoft.com/office/officeart/2018/2/layout/IconLabelList"/>
    <dgm:cxn modelId="{9C1953B0-88B2-4649-9874-6C69E7EED393}" type="presParOf" srcId="{69D19728-205B-4AB7-85FA-E98F18B4B6DE}" destId="{5E463030-B25D-4204-85BC-EEBB8955D24A}" srcOrd="1" destOrd="0" presId="urn:microsoft.com/office/officeart/2018/2/layout/IconLabelList"/>
    <dgm:cxn modelId="{22964A23-9486-4BA6-81F3-708D1B69E376}" type="presParOf" srcId="{69D19728-205B-4AB7-85FA-E98F18B4B6DE}" destId="{F943EA33-0138-4F59-922D-8E83BB9D274C}" srcOrd="2" destOrd="0" presId="urn:microsoft.com/office/officeart/2018/2/layout/IconLabelList"/>
    <dgm:cxn modelId="{5196B454-9695-4550-AAC4-59DE436A1C96}" type="presParOf" srcId="{29B75D55-FCB3-47CC-98A8-5370534BF444}" destId="{88366356-1920-4097-91F7-DF087F0CA9AF}" srcOrd="1" destOrd="0" presId="urn:microsoft.com/office/officeart/2018/2/layout/IconLabelList"/>
    <dgm:cxn modelId="{7CF1A4BA-DC42-4C7D-B867-6DA958467F10}" type="presParOf" srcId="{29B75D55-FCB3-47CC-98A8-5370534BF444}" destId="{605DBB18-6075-40AD-807C-F2D6FDEFDBF3}" srcOrd="2" destOrd="0" presId="urn:microsoft.com/office/officeart/2018/2/layout/IconLabelList"/>
    <dgm:cxn modelId="{B8F6374E-9879-4CC3-9C7A-EBBDD9FFFD83}" type="presParOf" srcId="{605DBB18-6075-40AD-807C-F2D6FDEFDBF3}" destId="{88953FE9-8118-49D9-82FD-DA8F5B959966}" srcOrd="0" destOrd="0" presId="urn:microsoft.com/office/officeart/2018/2/layout/IconLabelList"/>
    <dgm:cxn modelId="{51660302-828E-43ED-9DB9-7607355290F9}" type="presParOf" srcId="{605DBB18-6075-40AD-807C-F2D6FDEFDBF3}" destId="{A3A6A42F-2A5D-4DF1-B382-BFCCB26F3B2F}" srcOrd="1" destOrd="0" presId="urn:microsoft.com/office/officeart/2018/2/layout/IconLabelList"/>
    <dgm:cxn modelId="{D6223A6A-C68A-4D00-A8B3-3678649D27D5}" type="presParOf" srcId="{605DBB18-6075-40AD-807C-F2D6FDEFDBF3}" destId="{ADAC8E05-0B31-45E1-89DB-CA407D58B663}" srcOrd="2" destOrd="0" presId="urn:microsoft.com/office/officeart/2018/2/layout/IconLabelList"/>
    <dgm:cxn modelId="{3B9D4D16-91C3-40E5-B30B-905088A8F7A7}" type="presParOf" srcId="{29B75D55-FCB3-47CC-98A8-5370534BF444}" destId="{7C60F949-D9FF-47E2-BEB5-88AF4E417886}" srcOrd="3" destOrd="0" presId="urn:microsoft.com/office/officeart/2018/2/layout/IconLabelList"/>
    <dgm:cxn modelId="{1997609C-84DA-40F4-8A88-C0B61AF98D9D}" type="presParOf" srcId="{29B75D55-FCB3-47CC-98A8-5370534BF444}" destId="{15EB8A56-590A-4EBF-9303-2174B0856446}" srcOrd="4" destOrd="0" presId="urn:microsoft.com/office/officeart/2018/2/layout/IconLabelList"/>
    <dgm:cxn modelId="{FD8C18D2-4D4C-4F8F-BDC0-38CA8AF71425}" type="presParOf" srcId="{15EB8A56-590A-4EBF-9303-2174B0856446}" destId="{2156248B-4A98-4AD1-9AF0-8EA55E12D7AC}" srcOrd="0" destOrd="0" presId="urn:microsoft.com/office/officeart/2018/2/layout/IconLabelList"/>
    <dgm:cxn modelId="{2169A893-C188-4E8E-A6E6-99733EE13E16}" type="presParOf" srcId="{15EB8A56-590A-4EBF-9303-2174B0856446}" destId="{DC3CB2E6-619D-4064-838D-B0CF44ADE5D6}" srcOrd="1" destOrd="0" presId="urn:microsoft.com/office/officeart/2018/2/layout/IconLabelList"/>
    <dgm:cxn modelId="{CB782B2F-0871-4225-B073-5AD38124DE3F}" type="presParOf" srcId="{15EB8A56-590A-4EBF-9303-2174B0856446}" destId="{E81A1E03-AA1C-44DC-AD27-1EE49B8B7B4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D3A9-0D70-4501-8D3B-D03A490C89D8}">
      <dsp:nvSpPr>
        <dsp:cNvPr id="0" name=""/>
        <dsp:cNvSpPr/>
      </dsp:nvSpPr>
      <dsp:spPr>
        <a:xfrm>
          <a:off x="915389" y="500729"/>
          <a:ext cx="1248817" cy="1248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3EA33-0138-4F59-922D-8E83BB9D274C}">
      <dsp:nvSpPr>
        <dsp:cNvPr id="0" name=""/>
        <dsp:cNvSpPr/>
      </dsp:nvSpPr>
      <dsp:spPr>
        <a:xfrm>
          <a:off x="24705" y="2129877"/>
          <a:ext cx="27751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 workshops - </a:t>
          </a:r>
          <a:r>
            <a:rPr lang="en-US" sz="1400" kern="1200" dirty="0">
              <a:hlinkClick xmlns:r="http://schemas.openxmlformats.org/officeDocument/2006/relationships" r:id="rId1"/>
            </a:rPr>
            <a:t>FINS (uconn.edu)</a:t>
          </a:r>
          <a:endParaRPr lang="en-US" sz="1400" kern="1200" dirty="0"/>
        </a:p>
      </dsp:txBody>
      <dsp:txXfrm>
        <a:off x="24705" y="2129877"/>
        <a:ext cx="2775150" cy="720000"/>
      </dsp:txXfrm>
    </dsp:sp>
    <dsp:sp modelId="{88953FE9-8118-49D9-82FD-DA8F5B959966}">
      <dsp:nvSpPr>
        <dsp:cNvPr id="0" name=""/>
        <dsp:cNvSpPr/>
      </dsp:nvSpPr>
      <dsp:spPr>
        <a:xfrm>
          <a:off x="4176191" y="500729"/>
          <a:ext cx="1248817" cy="1248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C8E05-0B31-45E1-89DB-CA407D58B663}">
      <dsp:nvSpPr>
        <dsp:cNvPr id="0" name=""/>
        <dsp:cNvSpPr/>
      </dsp:nvSpPr>
      <dsp:spPr>
        <a:xfrm>
          <a:off x="3413024" y="2165394"/>
          <a:ext cx="27751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Training videos - </a:t>
          </a:r>
          <a:r>
            <a:rPr lang="en-US" sz="1400" kern="1200">
              <a:hlinkClick xmlns:r="http://schemas.openxmlformats.org/officeDocument/2006/relationships" r:id="rId2"/>
            </a:rPr>
            <a:t>Training videos | Educational Technologies (uconn.edu)</a:t>
          </a:r>
          <a:endParaRPr lang="en-US" sz="1400" kern="1200"/>
        </a:p>
      </dsp:txBody>
      <dsp:txXfrm>
        <a:off x="3413024" y="2165394"/>
        <a:ext cx="2775150" cy="720000"/>
      </dsp:txXfrm>
    </dsp:sp>
    <dsp:sp modelId="{2156248B-4A98-4AD1-9AF0-8EA55E12D7AC}">
      <dsp:nvSpPr>
        <dsp:cNvPr id="0" name=""/>
        <dsp:cNvSpPr/>
      </dsp:nvSpPr>
      <dsp:spPr>
        <a:xfrm>
          <a:off x="7495836" y="484831"/>
          <a:ext cx="1248817" cy="1248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A1E03-AA1C-44DC-AD27-1EE49B8B7B4B}">
      <dsp:nvSpPr>
        <dsp:cNvPr id="0" name=""/>
        <dsp:cNvSpPr/>
      </dsp:nvSpPr>
      <dsp:spPr>
        <a:xfrm>
          <a:off x="6769235" y="2148417"/>
          <a:ext cx="27751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Consultation and Inquiry Request - </a:t>
          </a:r>
          <a:r>
            <a:rPr lang="en-US" sz="1400" kern="1200">
              <a:hlinkClick xmlns:r="http://schemas.openxmlformats.org/officeDocument/2006/relationships" r:id="rId3"/>
            </a:rPr>
            <a:t>Consultation and inquiry request | Educational Technologies (uconn.edu)</a:t>
          </a:r>
          <a:endParaRPr lang="en-US" sz="1400" kern="1200"/>
        </a:p>
      </dsp:txBody>
      <dsp:txXfrm>
        <a:off x="6769235" y="2148417"/>
        <a:ext cx="27751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3:42:01.7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0,'471'0,"-463"1,0 0,0 0,-1 1,1 0,0 0,-1 1,13 6,-12-5,1 0,0-1,0 0,0 0,12 1,37-1,64-4,-38 0,0 2,87-3,-104-8,-53 7,-1 0,1 2,0-1,0 1,0 1,25 3,-19 2,-3-1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3:42:21.6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1,'586'0,"-568"1,0 0,24 7,-20-4,23 2,25 4,-48-6,29 2,81-6,25 1,-146 1,-1 0,15 4,1 1,-11-4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4:28:07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73,'11'0,"0"0,0 1,0 1,0 0,0 1,-1 0,1 0,-1 1,0 0,16 10,53 28,-69-37,0-1,1 1,-1-2,1 1,0-2,0 1,0-1,0-1,0 0,16-1,-3-1,1-1,-1-2,40-10,-8-4,-29 9,36-7,-28 12,0 2,64 3,-34 0,138-1,-194 0,1-1,-1 0,0-1,1 0,-1-1,0 0,0 0,-1-1,1 0,-1 0,0-1,0 0,0-1,-1 0,0 0,0 0,0-1,-1 0,6-8,-11 13,1 0,0-1,0 1,0 0,0 0,0 1,0-1,4-2,-5 3,1 1,-1 0,0-1,0 1,0 0,0 0,1 0,-1-1,0 1,0 0,1 1,-1-1,0 0,0 0,0 0,0 1,1-1,-1 1,0-1,0 1,0-1,1 2,26 16,-19-12,0 1,1-1,0-1,-1 0,2 0,-1-1,1-1,15 4,23 1,-17-2,51 2,37 2,-13-1,-77-8,-15-2,1 2,-1 0,0 1,17 4,-3-1,-1-1,0-1,55-2,-58-1,-35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4:29:28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49,'3'0,"0"0,1 0,-1 0,0 0,1-1,-1 1,0-1,1 0,-1 0,0 0,0-1,0 1,0-1,0 0,0 0,-1 0,5-3,-3 2,0-1,0 1,0 0,1 0,0 1,-1-1,8-2,-10 5,1-1,0 1,0-1,-1 1,1 0,0 0,0 0,-1 1,1-1,0 1,-1-1,1 1,0 0,-1 0,5 2,13 8,-14-8,0 1,0-1,0 0,0-1,1 1,-1-1,1-1,-1 1,1-1,13 1,108-16,-112 12,33-8,-29 6,33-3,-45 7,-4-1,0 1,1 0,-1-1,1 2,-1-1,1 0,-1 1,1 0,-1 0,0 0,1 1,-1-1,6 4,-3-1,-1 0,1-1,0 0,0 0,0 0,0-1,1 0,-1-1,13 2,10 2,7 6,-30-9,1 1,-1-1,1 0,0-1,15 2,-3-4,0 0,-1-2,1 0,22-7,-25 7,0 0,0 1,31 1,-29 1,-1-1,1 0,19-5,-26 3,-1 1,1 1,-1 0,1 1,0 0,-1 1,1 0,15 3,15 2,85-2,-117-4,-5 0,-1 0,1 0,0 1,0-1,-1 1,1 0,-1 1,1-1,-1 1,0 0,1 0,-1 0,0 0,0 1,0 0,-1 0,6 5,-8-7,8 8,0-1,1 0,1 0,-1 0,1-2,22 11,-16-9,-2-1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4T13:49:28.7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0,'17'1,"0"1,0 0,27 7,-18-4,-1 1,0 2,0 1,23 11,-40-16,89 43,-84-43,0 1,-1-2,2 0,-1 0,27 1,-25-3,1-1,0-1,0 0,-1-1,21-6,-18 4,2 0,-1 1,30-2,60 6,-51 0,402 0,-450-2,0 0,0-1,0 0,0-1,18-7,22-5,-19 9,1 2,35 0,65 6,-39 0,387-2,-463 2,0 0,0 0,0 2,0 0,-1 1,19 8,-14-5,0-1,0-1,25 4,-2-7,-1-2,0-1,71-12,-50 5,251 1,-189 8,-69-3,-5 0,102 11,-103-4,56-1,-15-1,-27 6,-5-1,197-5,-148-5,153 1,-228-2,1-2,59-13,31-4,94 18,-115 5,-61-2,-4 1,1-2,55-8,-79 6,3-1,37-2,-50 6,0 0,0 0,0 1,0 0,0 0,0 0,0 1,0 0,-1 0,8 4,12 9,-18-10,1 0,0-1,0 0,0 0,1-1,11 3,8-1,1-2,-1-2,54-3,-48 0,66 6,-23 5,81 0,-132-9,-1-1,0-1,40-9,-51 8,0 1,0 1,0 0,20 1,56 9,-75-7,106 10,-100-12,-1 0,1-2,38-7,-38 5,33-1,-37 4,0-1,34-8,-19 0,0 2,0 1,65-5,119 13,-182 4,49 12,7 1,-38-13,98-4,-73-2,30 0,144 2,-147 10,32 0,-122-10,0 1,-1 0,0 1,1 0,19 8,3 1,-14-8,0 0,0-2,0 0,0-1,27-3,-5 1,411 0,-438 0,-1-1,30-6,-35 5,0 0,0 1,0 1,1 0,-1 0,0 1,0 1,13 1,10 5,0-2,0-1,35 0,-46-4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6:44:42.4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0,'0'4,"0"1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9T16:44:44.8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 0,'-4'0,"-1"0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735BF6-7463-4389-AF78-0D69774FFE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310255-457E-455D-9C2F-A083ED999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359D-16B2-487A-AAE8-546D00655A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3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0255-457E-455D-9C2F-A083ED999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9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64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539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9520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58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747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8894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84981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60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438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1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7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86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81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1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88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5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work.uconn.edu/bsw-students-2/" TargetMode="External"/><Relationship Id="rId2" Type="http://schemas.openxmlformats.org/officeDocument/2006/relationships/hyperlink" Target="https://socialwork.uconn.edu/msw-stud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kb.uconn.edu/space/SAS/10758194560/Instructors+and+Advisors" TargetMode="External"/><Relationship Id="rId3" Type="http://schemas.openxmlformats.org/officeDocument/2006/relationships/image" Target="../media/image11.png"/><Relationship Id="rId7" Type="http://schemas.openxmlformats.org/officeDocument/2006/relationships/customXml" Target="../ink/ink2.xml"/><Relationship Id="rId12" Type="http://schemas.openxmlformats.org/officeDocument/2006/relationships/image" Target="../media/image110.png"/><Relationship Id="rId2" Type="http://schemas.openxmlformats.org/officeDocument/2006/relationships/hyperlink" Target="https://studentadmin.uconn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customXml" Target="../ink/ink4.xml"/><Relationship Id="rId10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entadmin.uconn.ed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4" Type="http://schemas.openxmlformats.org/officeDocument/2006/relationships/customXml" Target="../ink/ink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skyct.uconn.edu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ocialwork.uconn.edu/wp-content/uploads/sites/3705/2023/07/Pedagogy-Workshops-and-Check-Ins-for-2023-2024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onecard.uconn.edu/the-one-card/regional-campus-contact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dmin.uconn.edu/" TargetMode="External"/><Relationship Id="rId2" Type="http://schemas.openxmlformats.org/officeDocument/2006/relationships/hyperlink" Target="https://netid.uconn.edu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hyperlink" Target="https://email.uconn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work.uconn.edu/current-students/" TargetMode="External"/><Relationship Id="rId2" Type="http://schemas.openxmlformats.org/officeDocument/2006/relationships/hyperlink" Target="https://socialwork.uconn.edu/info-faculty-staff/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socialwork.uconn.edu/bachelors-social-work/bsw-field-education/" TargetMode="External"/><Relationship Id="rId4" Type="http://schemas.openxmlformats.org/officeDocument/2006/relationships/hyperlink" Target="https://hits.hartford.uconn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ss.uconn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yroll.uconn.edu/wp-content/uploads/sites/2008/2022/10/2023-Pay-Calenda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66853" y="890492"/>
            <a:ext cx="11058293" cy="21951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5867" dirty="0">
                <a:solidFill>
                  <a:schemeClr val="accent5">
                    <a:lumMod val="75000"/>
                  </a:schemeClr>
                </a:solidFill>
              </a:rPr>
              <a:t>Spring 2024 </a:t>
            </a:r>
          </a:p>
          <a:p>
            <a:pPr algn="ctr"/>
            <a:r>
              <a:rPr lang="en-US" sz="5867" dirty="0">
                <a:solidFill>
                  <a:schemeClr val="accent5">
                    <a:lumMod val="75000"/>
                  </a:schemeClr>
                </a:solidFill>
              </a:rPr>
              <a:t>UConn School of Social Work</a:t>
            </a:r>
          </a:p>
          <a:p>
            <a:pPr algn="ctr"/>
            <a:r>
              <a:rPr lang="en-US" sz="5867" dirty="0">
                <a:solidFill>
                  <a:schemeClr val="accent5">
                    <a:lumMod val="75000"/>
                  </a:schemeClr>
                </a:solidFill>
              </a:rPr>
              <a:t>Orientation and Welcome for </a:t>
            </a:r>
          </a:p>
          <a:p>
            <a:pPr algn="ctr"/>
            <a:r>
              <a:rPr lang="en-US" sz="5867" dirty="0">
                <a:solidFill>
                  <a:schemeClr val="accent5">
                    <a:lumMod val="75000"/>
                  </a:schemeClr>
                </a:solidFill>
              </a:rPr>
              <a:t>New Adjunct Instructors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115765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70000"/>
              </a:lnSpc>
            </a:pPr>
            <a:endParaRPr lang="en-US" sz="1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6A180FCE-3D4B-D0A4-88C7-DA8DFAE4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698" y="3307814"/>
            <a:ext cx="6682602" cy="24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046" y="1261499"/>
            <a:ext cx="10017906" cy="1049235"/>
          </a:xfrm>
        </p:spPr>
        <p:txBody>
          <a:bodyPr>
            <a:noAutofit/>
          </a:bodyPr>
          <a:lstStyle/>
          <a:p>
            <a:r>
              <a:rPr lang="en-US" sz="4400" b="1" dirty="0"/>
              <a:t>MSW &amp; BSW Programs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555" y="2482076"/>
            <a:ext cx="9742889" cy="3682703"/>
          </a:xfrm>
        </p:spPr>
        <p:txBody>
          <a:bodyPr>
            <a:normAutofit fontScale="6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</a:rPr>
              <a:t>Please review the following email attachments &amp; links:</a:t>
            </a: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Resource Guide</a:t>
            </a: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New Hire Flyer</a:t>
            </a: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MSW &amp; BSW Student Handbooks</a:t>
            </a:r>
          </a:p>
          <a:p>
            <a:pPr lvl="3"/>
            <a:r>
              <a:rPr lang="en-US" sz="2900" dirty="0">
                <a:solidFill>
                  <a:srgbClr val="002060"/>
                </a:solidFill>
                <a:hlinkClick r:id="rId2"/>
              </a:rPr>
              <a:t>https://socialwork.uconn.edu/msw-students/</a:t>
            </a:r>
            <a:endParaRPr lang="en-US" sz="2900" dirty="0">
              <a:solidFill>
                <a:srgbClr val="002060"/>
              </a:solidFill>
            </a:endParaRPr>
          </a:p>
          <a:p>
            <a:pPr lvl="3"/>
            <a:r>
              <a:rPr lang="en-US" sz="2900" dirty="0">
                <a:solidFill>
                  <a:srgbClr val="002060"/>
                </a:solidFill>
                <a:hlinkClick r:id="rId3"/>
              </a:rPr>
              <a:t>https://socialwork.uconn.edu/bsw-students-2/</a:t>
            </a:r>
            <a:endParaRPr lang="en-US" sz="2900" dirty="0">
              <a:solidFill>
                <a:srgbClr val="002060"/>
              </a:solidFill>
            </a:endParaRP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Syllabus – Boilerplate language</a:t>
            </a: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EPAS (Educational Policy and Accreditation Standards) from CSWE (Council on Social Work Education)</a:t>
            </a:r>
          </a:p>
          <a:p>
            <a:pPr lvl="2"/>
            <a:r>
              <a:rPr lang="en-US" sz="2900" dirty="0">
                <a:solidFill>
                  <a:schemeClr val="tx1"/>
                </a:solidFill>
              </a:rPr>
              <a:t>SET (Student Evaluations of Teaching)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109728" lvl="1" indent="0">
              <a:buNone/>
            </a:pPr>
            <a:endParaRPr lang="en-US" sz="2400" dirty="0"/>
          </a:p>
          <a:p>
            <a:pPr marL="109728" lvl="1" indent="0">
              <a:buNone/>
            </a:pPr>
            <a:endParaRPr lang="en-US" sz="2400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07" y="6507462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0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046" y="1432841"/>
            <a:ext cx="10017906" cy="1049235"/>
          </a:xfrm>
        </p:spPr>
        <p:txBody>
          <a:bodyPr>
            <a:noAutofit/>
          </a:bodyPr>
          <a:lstStyle/>
          <a:p>
            <a:r>
              <a:rPr lang="en-US" sz="4400" b="1" dirty="0"/>
              <a:t>MSW &amp; BSW Programs Continued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27" y="2534573"/>
            <a:ext cx="9742889" cy="3682703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2800" dirty="0">
                <a:solidFill>
                  <a:schemeClr val="tx1"/>
                </a:solidFill>
              </a:rPr>
              <a:t>EPAS (Educational Policy and Accreditation Standards) from CSWE (Council on Social Work Education)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highlight>
                  <a:srgbClr val="FFFF00"/>
                </a:highlight>
              </a:rPr>
              <a:t>If you are teaching a non-elective course, you are required to complete an EPAS sheet at the end of the semester.  </a:t>
            </a:r>
            <a:r>
              <a:rPr lang="en-US" sz="2800" dirty="0">
                <a:solidFill>
                  <a:schemeClr val="tx1"/>
                </a:solidFill>
              </a:rPr>
              <a:t>Instructions will be provided – please monitor your UConn email address throughout the semester.  These sheets will be sent out by Chelsea Lebron a week or so before final grades are due.</a:t>
            </a:r>
            <a:endParaRPr lang="en-US" sz="2600" dirty="0">
              <a:solidFill>
                <a:srgbClr val="002060"/>
              </a:solidFill>
            </a:endParaRPr>
          </a:p>
          <a:p>
            <a:pPr marL="109728" lvl="1" indent="0">
              <a:buNone/>
            </a:pPr>
            <a:endParaRPr lang="en-US" sz="2400" dirty="0"/>
          </a:p>
          <a:p>
            <a:pPr marL="109728" lvl="1" indent="0">
              <a:buNone/>
            </a:pPr>
            <a:endParaRPr lang="en-US" sz="2400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07" y="6507462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1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8" y="1349492"/>
            <a:ext cx="9663376" cy="1002793"/>
          </a:xfrm>
        </p:spPr>
        <p:txBody>
          <a:bodyPr>
            <a:normAutofit/>
          </a:bodyPr>
          <a:lstStyle/>
          <a:p>
            <a:r>
              <a:rPr lang="en-US" sz="4800" b="1" dirty="0"/>
              <a:t>Role of Faculty Advisors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2852" y="2477698"/>
            <a:ext cx="12043708" cy="4155176"/>
          </a:xfrm>
        </p:spPr>
        <p:txBody>
          <a:bodyPr>
            <a:normAutofit/>
          </a:bodyPr>
          <a:lstStyle/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Two Roles: Both Academic and Field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Every matriculated student (both in field and not in field) is assigned an advisor at the beginning of the school year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Oversees the student’s academic and field performance for the year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Works with students and instructors and possibly administration when there are challenges or difficulties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Supports students in their professional development/career/graduate school decision-making</a:t>
            </a:r>
          </a:p>
          <a:p>
            <a:pPr marL="1371600" lvl="3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07" y="6507462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84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799" y="928332"/>
            <a:ext cx="9822402" cy="1232452"/>
          </a:xfrm>
        </p:spPr>
        <p:txBody>
          <a:bodyPr>
            <a:noAutofit/>
          </a:bodyPr>
          <a:lstStyle/>
          <a:p>
            <a:r>
              <a:rPr lang="en-US" sz="4800" b="1" dirty="0"/>
              <a:t>When should I contact the Faculty Advisor?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4" y="2456168"/>
            <a:ext cx="11173096" cy="3473500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To find out who a student’s advisor is, contact Chelsea Lebron or the Program Director</a:t>
            </a:r>
            <a:endParaRPr lang="en-US" sz="2000" dirty="0"/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Frequent Absence, Repeated lateness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Late Papers or frequent requests for extensions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Lack of communication (e.g., no response to emails) and/or other unprofessional behavior 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Health or mental health concerns and/or disclosure of difficulty related to basic needs (housing, food, etc.)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Email the advisor early on when situation arises. If no response or if problems continue, email the appropriate Program Director 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Educational/Performance Review Committee &amp; Consultations and Reviews</a:t>
            </a:r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07" y="6507462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57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40F83AF-88E6-4805-B726-FCE56F249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225" r="-1" b="-1"/>
          <a:stretch/>
        </p:blipFill>
        <p:spPr>
          <a:xfrm>
            <a:off x="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2FFD3-2A92-4034-A50D-ABC6296CE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461" y="1290073"/>
            <a:ext cx="6348081" cy="3982394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Brief Student ADMIN &amp; HUSKYCT overview </a:t>
            </a:r>
            <a:br>
              <a:rPr lang="en-US" sz="4800" dirty="0">
                <a:solidFill>
                  <a:schemeClr val="bg2"/>
                </a:solidFill>
              </a:rPr>
            </a:br>
            <a:br>
              <a:rPr lang="en-US" sz="4800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Milagros Marrero-Johnson, MSW</a:t>
            </a:r>
          </a:p>
        </p:txBody>
      </p:sp>
    </p:spTree>
    <p:extLst>
      <p:ext uri="{BB962C8B-B14F-4D97-AF65-F5344CB8AC3E}">
        <p14:creationId xmlns:p14="http://schemas.microsoft.com/office/powerpoint/2010/main" val="419477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0DBE-3076-4C76-BEA9-511BD490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4" y="1401106"/>
            <a:ext cx="6136408" cy="1312186"/>
          </a:xfrm>
        </p:spPr>
        <p:txBody>
          <a:bodyPr>
            <a:normAutofit fontScale="90000"/>
          </a:bodyPr>
          <a:lstStyle/>
          <a:p>
            <a:r>
              <a:rPr lang="en-US" sz="4000" b="0" i="0" dirty="0">
                <a:solidFill>
                  <a:srgbClr val="000C34"/>
                </a:solidFill>
                <a:effectLst/>
                <a:latin typeface="roboto-medium"/>
              </a:rPr>
              <a:t>Student Administration </a:t>
            </a:r>
            <a:br>
              <a:rPr lang="en-US" sz="4000" b="0" i="0" dirty="0">
                <a:solidFill>
                  <a:srgbClr val="000C34"/>
                </a:solidFill>
                <a:effectLst/>
                <a:latin typeface="roboto-medium"/>
              </a:rPr>
            </a:br>
            <a:r>
              <a:rPr lang="en-US" sz="4000" b="0" i="0" dirty="0">
                <a:solidFill>
                  <a:srgbClr val="000C34"/>
                </a:solidFill>
                <a:effectLst/>
                <a:latin typeface="roboto-medium"/>
              </a:rPr>
              <a:t>System</a:t>
            </a:r>
            <a:br>
              <a:rPr lang="en-US" b="0" i="0" dirty="0">
                <a:solidFill>
                  <a:srgbClr val="000C34"/>
                </a:solidFill>
                <a:effectLst/>
                <a:latin typeface="roboto-medium"/>
              </a:rPr>
            </a:br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4828194-C6A7-4DA1-BA77-892DBEA2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04" y="2501822"/>
            <a:ext cx="4869649" cy="3458299"/>
          </a:xfrm>
        </p:spPr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000C34"/>
                </a:solidFill>
                <a:effectLst/>
                <a:latin typeface="roboto-regular"/>
              </a:rPr>
              <a:t>The PeopleSoft Student Administration (Student Admin) system is a collection of interactive course and enrollment information and tools, which students will use starting with the admissions stage and continuing through graduation. A main feature of the system is the online registration tool, which enables students and their advisors to plan and enroll in classes.</a:t>
            </a:r>
            <a:endParaRPr lang="en-US" dirty="0">
              <a:hlinkClick r:id="rId2"/>
            </a:endParaRPr>
          </a:p>
        </p:txBody>
      </p:sp>
      <p:pic>
        <p:nvPicPr>
          <p:cNvPr id="9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BF777C-7B64-4E61-BBFB-33B83DFC1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13" y="1295463"/>
            <a:ext cx="5762155" cy="39507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5CD047-3623-4321-BE1F-FB87AE8139E2}"/>
                  </a:ext>
                </a:extLst>
              </p14:cNvPr>
              <p14:cNvContentPartPr/>
              <p14:nvPr/>
            </p14:nvContentPartPr>
            <p14:xfrm>
              <a:off x="8754191" y="5096054"/>
              <a:ext cx="487800" cy="16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5CD047-3623-4321-BE1F-FB87AE8139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00231" y="4988054"/>
                <a:ext cx="595361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8A8BEC0-3C53-41DE-A902-6BB2B74C0D0D}"/>
                  </a:ext>
                </a:extLst>
              </p14:cNvPr>
              <p14:cNvContentPartPr/>
              <p14:nvPr/>
            </p14:nvContentPartPr>
            <p14:xfrm>
              <a:off x="8469071" y="4653974"/>
              <a:ext cx="450360" cy="22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8A8BEC0-3C53-41DE-A902-6BB2B74C0D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15071" y="4545974"/>
                <a:ext cx="5580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F9B4D4-8C8C-4530-9D71-31651C24AA4C}"/>
                  </a:ext>
                </a:extLst>
              </p14:cNvPr>
              <p14:cNvContentPartPr/>
              <p14:nvPr/>
            </p14:nvContentPartPr>
            <p14:xfrm>
              <a:off x="9533951" y="2177174"/>
              <a:ext cx="765000" cy="65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F9B4D4-8C8C-4530-9D71-31651C24AA4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9951" y="2069174"/>
                <a:ext cx="87264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28C42BD-3D7A-4916-92B5-9EB58525CA15}"/>
                  </a:ext>
                </a:extLst>
              </p14:cNvPr>
              <p14:cNvContentPartPr/>
              <p14:nvPr/>
            </p14:nvContentPartPr>
            <p14:xfrm>
              <a:off x="9683351" y="2132894"/>
              <a:ext cx="585720" cy="59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28C42BD-3D7A-4916-92B5-9EB58525CA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29351" y="2024894"/>
                <a:ext cx="693360" cy="2746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A4A83B7-E50F-5D95-2CE1-5183826CC816}"/>
              </a:ext>
            </a:extLst>
          </p:cNvPr>
          <p:cNvSpPr txBox="1"/>
          <p:nvPr/>
        </p:nvSpPr>
        <p:spPr>
          <a:xfrm>
            <a:off x="5643234" y="5379806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13"/>
              </a:rPr>
              <a:t>Instructors and Advisors Support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EE16-EFBC-4129-A09D-F15E29A1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2" y="804519"/>
            <a:ext cx="11814928" cy="1049235"/>
          </a:xfrm>
        </p:spPr>
        <p:txBody>
          <a:bodyPr>
            <a:noAutofit/>
          </a:bodyPr>
          <a:lstStyle/>
          <a:p>
            <a:r>
              <a:rPr lang="en-US" sz="4400"/>
              <a:t>Logging into &amp; out of student admin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E409FB-CCAB-483C-9148-33B4D8002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7233A7-3292-4529-AA3E-13883BC6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878920"/>
            <a:ext cx="4982260" cy="372424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22E0435-EA26-48FC-BC89-DEC2653C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028" y="1878920"/>
            <a:ext cx="4350826" cy="4052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0EF66-E1E6-4BFD-A1E3-0F603A7481CC}"/>
              </a:ext>
            </a:extLst>
          </p:cNvPr>
          <p:cNvSpPr txBox="1"/>
          <p:nvPr/>
        </p:nvSpPr>
        <p:spPr>
          <a:xfrm>
            <a:off x="1137146" y="5735356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Home | Student Administration System (uconn.edu)</a:t>
            </a:r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A72CA58-1767-408A-8F1F-1DB910DEF6E1}"/>
              </a:ext>
            </a:extLst>
          </p:cNvPr>
          <p:cNvSpPr/>
          <p:nvPr/>
        </p:nvSpPr>
        <p:spPr>
          <a:xfrm flipH="1">
            <a:off x="182076" y="4620024"/>
            <a:ext cx="1346918" cy="10492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Be sure to save to your favorites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7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BB6D3-2981-40DC-A365-5E85130C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94" y="629113"/>
            <a:ext cx="11105811" cy="1236284"/>
          </a:xfrm>
        </p:spPr>
        <p:txBody>
          <a:bodyPr>
            <a:noAutofit/>
          </a:bodyPr>
          <a:lstStyle/>
          <a:p>
            <a:r>
              <a:rPr lang="en-US" sz="3200" dirty="0"/>
              <a:t>Setting common favorites – my schedule, class roster &amp; Grade roster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FC91FB-EBF7-4D8B-B966-12921BC52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20" y="1424820"/>
            <a:ext cx="2883685" cy="382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879B8-4C99-46CC-B351-7D11A9FAC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58" b="4525"/>
          <a:stretch/>
        </p:blipFill>
        <p:spPr>
          <a:xfrm>
            <a:off x="2852675" y="1967935"/>
            <a:ext cx="2564998" cy="382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5A146-C023-4175-A6BD-13F690B2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09" b="21587"/>
          <a:stretch/>
        </p:blipFill>
        <p:spPr>
          <a:xfrm>
            <a:off x="5369242" y="1382137"/>
            <a:ext cx="2466574" cy="382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943149-9448-402B-8125-157FD35749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75"/>
          <a:stretch/>
        </p:blipFill>
        <p:spPr>
          <a:xfrm>
            <a:off x="7777445" y="1971843"/>
            <a:ext cx="2735516" cy="371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777ECE-8D2E-4229-8BD6-90E9ED245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774" y="1967935"/>
            <a:ext cx="2306619" cy="1622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866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85E8-35EE-415D-B21A-6CD40D72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52" y="1216020"/>
            <a:ext cx="4269754" cy="1071329"/>
          </a:xfrm>
        </p:spPr>
        <p:txBody>
          <a:bodyPr>
            <a:noAutofit/>
          </a:bodyPr>
          <a:lstStyle/>
          <a:p>
            <a:r>
              <a:rPr lang="en-US" sz="4000" dirty="0"/>
              <a:t>Viewing class schedule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58A7C-CB76-4BE8-9370-B36E578F9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249" y="2558551"/>
            <a:ext cx="4269754" cy="34402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Since you will have saved My schedule as a favorite, there will be less steps when you view your schedule.</a:t>
            </a:r>
          </a:p>
          <a:p>
            <a:r>
              <a:rPr lang="en-US" dirty="0"/>
              <a:t>Please note the highlighted indicates:</a:t>
            </a:r>
          </a:p>
          <a:p>
            <a:pPr lvl="1"/>
            <a:r>
              <a:rPr lang="en-US" dirty="0"/>
              <a:t>Permission number</a:t>
            </a:r>
          </a:p>
          <a:p>
            <a:pPr lvl="1"/>
            <a:r>
              <a:rPr lang="en-US" dirty="0"/>
              <a:t>class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/>
              <a:t># of students enrolled</a:t>
            </a:r>
          </a:p>
          <a:p>
            <a:pPr lvl="1"/>
            <a:r>
              <a:rPr lang="en-US" dirty="0"/>
              <a:t>days &amp; times class meets</a:t>
            </a:r>
          </a:p>
          <a:p>
            <a:pPr lvl="1"/>
            <a:r>
              <a:rPr lang="en-US" dirty="0"/>
              <a:t>room number </a:t>
            </a:r>
          </a:p>
          <a:p>
            <a:pPr lvl="1"/>
            <a:r>
              <a:rPr lang="en-US" dirty="0"/>
              <a:t>semester dates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B1D5AF-783F-4644-9F6D-DC0A1BB19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79"/>
          <a:stretch/>
        </p:blipFill>
        <p:spPr>
          <a:xfrm>
            <a:off x="8759846" y="1913715"/>
            <a:ext cx="3356894" cy="408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51BC83-5DAE-4AE7-B4C9-429A0FC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" r="5822"/>
          <a:stretch/>
        </p:blipFill>
        <p:spPr>
          <a:xfrm>
            <a:off x="5011701" y="297217"/>
            <a:ext cx="3708155" cy="4579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AE7D68-BF9A-4C19-B655-185C4E9DA166}"/>
                  </a:ext>
                </a:extLst>
              </p14:cNvPr>
              <p14:cNvContentPartPr/>
              <p14:nvPr/>
            </p14:nvContentPartPr>
            <p14:xfrm>
              <a:off x="5033003" y="4253447"/>
              <a:ext cx="3440520" cy="81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AE7D68-BF9A-4C19-B655-185C4E9DA1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9003" y="4145925"/>
                <a:ext cx="3548160" cy="2956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905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A3F6-FD43-46FA-83D2-26FEEF9D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294" y="1177395"/>
            <a:ext cx="3525184" cy="10492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Downloading class roster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CACF52-0BB4-443C-822B-65EE98CA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4" t="26369" r="-3662"/>
          <a:stretch/>
        </p:blipFill>
        <p:spPr>
          <a:xfrm>
            <a:off x="5974426" y="869733"/>
            <a:ext cx="5091226" cy="3667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DFCEE1-0678-4937-B486-DE4A46FF9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24" b="12426"/>
          <a:stretch/>
        </p:blipFill>
        <p:spPr>
          <a:xfrm>
            <a:off x="5942075" y="4578376"/>
            <a:ext cx="4721070" cy="577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99A03-4366-4E5D-A71D-3E92850EF770}"/>
              </a:ext>
            </a:extLst>
          </p:cNvPr>
          <p:cNvSpPr txBox="1"/>
          <p:nvPr/>
        </p:nvSpPr>
        <p:spPr>
          <a:xfrm>
            <a:off x="1451581" y="2015734"/>
            <a:ext cx="3942611" cy="3140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E7187-4C8F-4EDD-848F-FA77FCEED53B}"/>
              </a:ext>
            </a:extLst>
          </p:cNvPr>
          <p:cNvSpPr txBox="1"/>
          <p:nvPr/>
        </p:nvSpPr>
        <p:spPr>
          <a:xfrm>
            <a:off x="979539" y="2476584"/>
            <a:ext cx="453979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Log into Student Admin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Go to your Favorites bar and select 	Class roster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Ensure you are in the correct term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Click the grid icon located to the right of Find (see highlighted).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The roster will download as an Excel document in Chrome.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7147F2-2E73-4A64-90AE-0EC546E66325}"/>
                  </a:ext>
                </a:extLst>
              </p14:cNvPr>
              <p14:cNvContentPartPr/>
              <p14:nvPr/>
            </p14:nvContentPartPr>
            <p14:xfrm>
              <a:off x="9855431" y="2772614"/>
              <a:ext cx="360" cy="3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7147F2-2E73-4A64-90AE-0EC546E663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1431" y="2664614"/>
                <a:ext cx="108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9CFCE1-8754-4543-BE8B-AAC90F8426EE}"/>
                  </a:ext>
                </a:extLst>
              </p14:cNvPr>
              <p14:cNvContentPartPr/>
              <p14:nvPr/>
            </p14:nvContentPartPr>
            <p14:xfrm>
              <a:off x="9920591" y="2772614"/>
              <a:ext cx="360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9CFCE1-8754-4543-BE8B-AAC90F8426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6591" y="2664614"/>
                <a:ext cx="1112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314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46" y="1323153"/>
            <a:ext cx="10159308" cy="1049235"/>
          </a:xfrm>
        </p:spPr>
        <p:txBody>
          <a:bodyPr>
            <a:normAutofit/>
          </a:bodyPr>
          <a:lstStyle/>
          <a:p>
            <a:r>
              <a:rPr lang="en-US" sz="4400" b="1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55" y="2541456"/>
            <a:ext cx="10345009" cy="3585177"/>
          </a:xfrm>
        </p:spPr>
        <p:txBody>
          <a:bodyPr>
            <a:normAutofit fontScale="92500" lnSpcReduction="10000"/>
          </a:bodyPr>
          <a:lstStyle/>
          <a:p>
            <a:pPr lvl="0">
              <a:buFont typeface="+mj-lt"/>
              <a:buAutoNum type="arabicPeriod"/>
            </a:pPr>
            <a:r>
              <a:rPr lang="en-US" sz="2400" dirty="0"/>
              <a:t>Welcome &amp; Introductions</a:t>
            </a:r>
          </a:p>
          <a:p>
            <a:pPr lvl="0">
              <a:buFont typeface="+mj-lt"/>
              <a:buAutoNum type="arabicPeriod"/>
            </a:pPr>
            <a:r>
              <a:rPr lang="en-US" dirty="0"/>
              <a:t>UConn SSW’s Commitment to Reflective and Engaged Teaching</a:t>
            </a:r>
            <a:endParaRPr lang="en-US" sz="2400" dirty="0"/>
          </a:p>
          <a:p>
            <a:pPr lvl="0">
              <a:buFont typeface="+mj-lt"/>
              <a:buAutoNum type="arabicPeriod"/>
            </a:pPr>
            <a:r>
              <a:rPr lang="en-US" sz="2400" dirty="0"/>
              <a:t>General Information – UConn IDs, First Paycheck, Helpful Websites for SSW Adjuncts</a:t>
            </a:r>
          </a:p>
          <a:p>
            <a:pPr lvl="0">
              <a:buFont typeface="+mj-lt"/>
              <a:buAutoNum type="arabicPeriod"/>
            </a:pPr>
            <a:r>
              <a:rPr lang="en-US" sz="2400" dirty="0"/>
              <a:t>Campus Information</a:t>
            </a:r>
          </a:p>
          <a:p>
            <a:pPr lvl="0">
              <a:buFont typeface="+mj-lt"/>
              <a:buAutoNum type="arabicPeriod"/>
            </a:pPr>
            <a:r>
              <a:rPr lang="en-US" sz="2200" dirty="0"/>
              <a:t>MSW &amp; BSW Programs – Overview</a:t>
            </a:r>
          </a:p>
          <a:p>
            <a:pPr lvl="0">
              <a:buFont typeface="+mj-lt"/>
              <a:buAutoNum type="arabicPeriod"/>
            </a:pPr>
            <a:r>
              <a:rPr lang="en-US" sz="2200" dirty="0"/>
              <a:t>Role of Faculty Advisor</a:t>
            </a:r>
          </a:p>
          <a:p>
            <a:pPr lvl="0">
              <a:buFont typeface="+mj-lt"/>
              <a:buAutoNum type="arabicPeriod"/>
            </a:pPr>
            <a:r>
              <a:rPr lang="en-US" sz="2200" dirty="0"/>
              <a:t>Campus Information</a:t>
            </a:r>
          </a:p>
          <a:p>
            <a:pPr lvl="0">
              <a:buFont typeface="+mj-lt"/>
              <a:buAutoNum type="arabicPeriod"/>
            </a:pPr>
            <a:r>
              <a:rPr lang="en-US" sz="2200" dirty="0"/>
              <a:t>Student Admin &amp; </a:t>
            </a:r>
            <a:r>
              <a:rPr lang="en-US" sz="2200" dirty="0" err="1"/>
              <a:t>HuskyCT</a:t>
            </a:r>
            <a:endParaRPr lang="en-US" sz="2200" dirty="0"/>
          </a:p>
          <a:p>
            <a:pPr lvl="0">
              <a:buFont typeface="+mj-lt"/>
              <a:buAutoNum type="arabicPeriod"/>
            </a:pPr>
            <a:endParaRPr lang="en-US" sz="2200" dirty="0"/>
          </a:p>
          <a:p>
            <a:pPr lvl="1">
              <a:buFont typeface="+mj-lt"/>
              <a:buAutoNum type="arabicPeriod"/>
            </a:pPr>
            <a:endParaRPr lang="en-US" sz="2200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0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A3F6-FD43-46FA-83D2-26FEEF9D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293" y="1096099"/>
            <a:ext cx="3525184" cy="10492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 err="1"/>
              <a:t>HuskyCT</a:t>
            </a:r>
            <a:r>
              <a:rPr lang="en-US" dirty="0"/>
              <a:t> Course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99A03-4366-4E5D-A71D-3E92850EF770}"/>
              </a:ext>
            </a:extLst>
          </p:cNvPr>
          <p:cNvSpPr txBox="1"/>
          <p:nvPr/>
        </p:nvSpPr>
        <p:spPr>
          <a:xfrm>
            <a:off x="1451581" y="2015734"/>
            <a:ext cx="3942611" cy="3140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E7187-4C8F-4EDD-848F-FA77FCEED53B}"/>
              </a:ext>
            </a:extLst>
          </p:cNvPr>
          <p:cNvSpPr txBox="1"/>
          <p:nvPr/>
        </p:nvSpPr>
        <p:spPr>
          <a:xfrm>
            <a:off x="1152987" y="2504016"/>
            <a:ext cx="45397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Log into Student Admin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Go to My Schedule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Click on </a:t>
            </a:r>
            <a:r>
              <a:rPr lang="en-US" dirty="0" err="1"/>
              <a:t>HuskyCT</a:t>
            </a:r>
            <a:r>
              <a:rPr lang="en-US" dirty="0"/>
              <a:t> sections (top right tab)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Click on course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Hit submit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You will be notified by email when your </a:t>
            </a:r>
            <a:r>
              <a:rPr lang="en-US" dirty="0" err="1"/>
              <a:t>HuskyCT</a:t>
            </a:r>
            <a:r>
              <a:rPr lang="en-US" dirty="0"/>
              <a:t> site is available (usually one business day)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4E938-61CC-34CC-E6F1-1ED74912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673" y="2580961"/>
            <a:ext cx="4800340" cy="29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6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A3F6-FD43-46FA-83D2-26FEEF9D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137" y="1171919"/>
            <a:ext cx="3157577" cy="1312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Restore </a:t>
            </a:r>
            <a:r>
              <a:rPr lang="en-US" sz="2800" dirty="0" err="1"/>
              <a:t>HuskyCT</a:t>
            </a:r>
            <a:r>
              <a:rPr lang="en-US" sz="2800" dirty="0"/>
              <a:t> sections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E929F-11C1-EEF4-4D24-5DA29515F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28" y="38492"/>
            <a:ext cx="4661947" cy="67810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3E7187-4C8F-4EDD-848F-FA77FCEED53B}"/>
              </a:ext>
            </a:extLst>
          </p:cNvPr>
          <p:cNvSpPr txBox="1"/>
          <p:nvPr/>
        </p:nvSpPr>
        <p:spPr>
          <a:xfrm>
            <a:off x="7554137" y="2483920"/>
            <a:ext cx="3159432" cy="394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You will then see this form when you click on Restore </a:t>
            </a:r>
            <a:r>
              <a:rPr lang="en-US" dirty="0" err="1"/>
              <a:t>HuskyCT</a:t>
            </a:r>
            <a:r>
              <a:rPr lang="en-US" dirty="0"/>
              <a:t> Sections 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Please complete the form thoroughly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You will need the source course information if you will request copy content from a template or development course 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Hit submit at bottom of the form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99A03-4366-4E5D-A71D-3E92850EF770}"/>
              </a:ext>
            </a:extLst>
          </p:cNvPr>
          <p:cNvSpPr txBox="1"/>
          <p:nvPr/>
        </p:nvSpPr>
        <p:spPr>
          <a:xfrm>
            <a:off x="1451581" y="2015734"/>
            <a:ext cx="3942611" cy="3140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6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5D2D30-BC1A-41D4-BA91-3F6421182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259" y="643467"/>
            <a:ext cx="7219606" cy="4873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BE8C0-BEC5-4629-ACFB-570D9D5FBB88}"/>
              </a:ext>
            </a:extLst>
          </p:cNvPr>
          <p:cNvSpPr txBox="1"/>
          <p:nvPr/>
        </p:nvSpPr>
        <p:spPr>
          <a:xfrm>
            <a:off x="2396672" y="5686666"/>
            <a:ext cx="6099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Blackboard Learn (uconn.edu)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11E01-6A26-4B5A-B8F3-C057A57EA730}"/>
              </a:ext>
            </a:extLst>
          </p:cNvPr>
          <p:cNvSpPr txBox="1"/>
          <p:nvPr/>
        </p:nvSpPr>
        <p:spPr>
          <a:xfrm>
            <a:off x="7826364" y="721233"/>
            <a:ext cx="365759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is UConn’s name for the Blackboard learning management system used.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sites are used for face-to-face classes and fully online classes. 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The use of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is so widespread that students expect to see a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site for each class they are taking and are worried when they don’t.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Most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common uses of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send announcements</a:t>
            </a:r>
            <a:endParaRPr lang="en-US" dirty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post content and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post grades</a:t>
            </a:r>
          </a:p>
          <a:p>
            <a:endParaRPr lang="en-US" sz="12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1600" dirty="0">
                <a:solidFill>
                  <a:srgbClr val="333333"/>
                </a:solidFill>
                <a:latin typeface="Helvetica Neue"/>
              </a:rPr>
              <a:t>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nstructors also use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Helvetica Neue"/>
              </a:rPr>
              <a:t>HuskyCT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online submission of assignments, discussions, and quizzes. </a:t>
            </a:r>
          </a:p>
        </p:txBody>
      </p:sp>
    </p:spTree>
    <p:extLst>
      <p:ext uri="{BB962C8B-B14F-4D97-AF65-F5344CB8AC3E}">
        <p14:creationId xmlns:p14="http://schemas.microsoft.com/office/powerpoint/2010/main" val="415253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ACE6-81E4-47A9-83D0-17B8DCE5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574" y="1322834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Huskyct</a:t>
            </a:r>
            <a:r>
              <a:rPr lang="en-US" sz="4000" b="1" dirty="0"/>
              <a:t> support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E174BBE-1778-479D-9FCB-6523C7F8A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5679525"/>
              </p:ext>
            </p:extLst>
          </p:nvPr>
        </p:nvGraphicFramePr>
        <p:xfrm>
          <a:off x="1323892" y="2792799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FD4265C-5D48-4614-A0CC-DAA1E0998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578" y="2617557"/>
            <a:ext cx="2800713" cy="206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AC946-ED6B-4831-9E48-D536F9C9A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34" y="2626701"/>
            <a:ext cx="3451876" cy="209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94D14-6AEC-4315-AE22-3FD8C6A12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6053" y="2608287"/>
            <a:ext cx="2429039" cy="208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0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46" y="1380591"/>
            <a:ext cx="10159308" cy="1049235"/>
          </a:xfrm>
        </p:spPr>
        <p:txBody>
          <a:bodyPr>
            <a:normAutofit/>
          </a:bodyPr>
          <a:lstStyle/>
          <a:p>
            <a:r>
              <a:rPr lang="en-US" sz="4800" b="1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099" y="2523059"/>
            <a:ext cx="10844068" cy="4178120"/>
          </a:xfrm>
        </p:spPr>
        <p:txBody>
          <a:bodyPr>
            <a:noAutofit/>
          </a:bodyPr>
          <a:lstStyle/>
          <a:p>
            <a:r>
              <a:rPr lang="en-US" dirty="0"/>
              <a:t>See UConn.fins.edu for CETL trainings</a:t>
            </a:r>
          </a:p>
          <a:p>
            <a:r>
              <a:rPr lang="en-US" dirty="0"/>
              <a:t>See facultystaff.uconn.edu for a variety of resources</a:t>
            </a:r>
          </a:p>
          <a:p>
            <a:r>
              <a:rPr lang="en-US" dirty="0"/>
              <a:t>SSW Spring trainings and check-in plan for adjuncts (some by course as well – ask the course lead)(Jan, March, and April)</a:t>
            </a:r>
            <a:br>
              <a:rPr lang="en-US" dirty="0"/>
            </a:br>
            <a:br>
              <a:rPr lang="en-US" sz="2600" dirty="0"/>
            </a:br>
            <a:br>
              <a:rPr lang="en-US" sz="2600" dirty="0">
                <a:latin typeface="+mn-lt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31040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46" y="1252575"/>
            <a:ext cx="10159308" cy="1049235"/>
          </a:xfrm>
        </p:spPr>
        <p:txBody>
          <a:bodyPr>
            <a:normAutofit/>
          </a:bodyPr>
          <a:lstStyle/>
          <a:p>
            <a:r>
              <a:rPr lang="en-US" sz="4800" b="1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9913" y="-1564628"/>
            <a:ext cx="2685407" cy="12809716"/>
          </a:xfrm>
        </p:spPr>
        <p:txBody>
          <a:bodyPr>
            <a:noAutofit/>
          </a:bodyPr>
          <a:lstStyle/>
          <a:p>
            <a:br>
              <a:rPr lang="en-US" sz="2800"/>
            </a:br>
            <a:br>
              <a:rPr lang="en-US" sz="2800"/>
            </a:br>
            <a:br>
              <a:rPr lang="en-US" sz="2800">
                <a:latin typeface="+mn-lt"/>
              </a:rPr>
            </a:br>
            <a:endParaRPr lang="en-US" sz="280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fferent colored question marks">
            <a:extLst>
              <a:ext uri="{FF2B5EF4-FFF2-40B4-BE49-F238E27FC236}">
                <a16:creationId xmlns:a16="http://schemas.microsoft.com/office/drawing/2014/main" id="{AF4E5F31-D8FC-5640-3511-D936183D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5647" y="2668670"/>
            <a:ext cx="5220705" cy="293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3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546" y="1351688"/>
            <a:ext cx="10159308" cy="1049235"/>
          </a:xfrm>
        </p:spPr>
        <p:txBody>
          <a:bodyPr>
            <a:normAutofit/>
          </a:bodyPr>
          <a:lstStyle/>
          <a:p>
            <a:r>
              <a:rPr lang="en-US" sz="4400" b="1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71" y="2487517"/>
            <a:ext cx="10159308" cy="39391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/>
              <a:t>Introductions</a:t>
            </a:r>
            <a:r>
              <a:rPr lang="en-US" sz="2400" dirty="0"/>
              <a:t> – </a:t>
            </a:r>
          </a:p>
          <a:p>
            <a:pPr marL="0" lvl="0" indent="0">
              <a:buNone/>
            </a:pPr>
            <a:r>
              <a:rPr lang="en-US" sz="2400" dirty="0"/>
              <a:t>Joy Learman– Interim MSW Program Director</a:t>
            </a:r>
            <a:endParaRPr lang="en-US" dirty="0"/>
          </a:p>
          <a:p>
            <a:pPr marL="0" lvl="0" indent="0">
              <a:buNone/>
            </a:pPr>
            <a:r>
              <a:rPr lang="en-US" sz="2400" dirty="0"/>
              <a:t>Paula Nieman – BSW Program Director</a:t>
            </a:r>
            <a:endParaRPr lang="en-US" dirty="0"/>
          </a:p>
          <a:p>
            <a:pPr marL="0" lvl="0" indent="0">
              <a:buNone/>
            </a:pPr>
            <a:r>
              <a:rPr lang="en-US" sz="2400" dirty="0"/>
              <a:t>Milagros Marrero-Johnson – Director of Strategic Programming</a:t>
            </a:r>
            <a:endParaRPr lang="en-US" dirty="0"/>
          </a:p>
          <a:p>
            <a:pPr marL="0" lvl="0" indent="0">
              <a:buNone/>
            </a:pPr>
            <a:r>
              <a:rPr lang="en-US" sz="2400" dirty="0"/>
              <a:t>Chelsea Lebron – Educational Program Assistant</a:t>
            </a:r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31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587" y="1141481"/>
            <a:ext cx="10159308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UConn SSW’s Commitment to Reflective and Engaged  Teaching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082" y="2549084"/>
            <a:ext cx="10159308" cy="3746501"/>
          </a:xfrm>
        </p:spPr>
        <p:txBody>
          <a:bodyPr>
            <a:normAutofit/>
          </a:bodyPr>
          <a:lstStyle/>
          <a:p>
            <a:r>
              <a:rPr lang="en-US" sz="2400" dirty="0"/>
              <a:t>Social work education in the context of COVID recovery efforts means renewing connections to students, communities we come from and serve, and to critical social action and care work.</a:t>
            </a:r>
          </a:p>
          <a:p>
            <a:r>
              <a:rPr lang="en-US" sz="2400" dirty="0"/>
              <a:t>Social work schools are always “catching up” to rapidly changing contexts and needs. We want the SSW to be a place where practitioners, researchers, policy makers, and students come into regular contact and work to hear each other and learn together.</a:t>
            </a:r>
          </a:p>
          <a:p>
            <a:r>
              <a:rPr lang="en-US" dirty="0"/>
              <a:t>Critically i</a:t>
            </a:r>
            <a:r>
              <a:rPr lang="en-US" sz="2400" dirty="0"/>
              <a:t>mportant as social work educators that we </a:t>
            </a:r>
            <a:r>
              <a:rPr lang="en-US" dirty="0"/>
              <a:t>seek and find </a:t>
            </a:r>
            <a:r>
              <a:rPr lang="en-US" sz="2400" dirty="0"/>
              <a:t>support to continue to grow in the art of teaching in social work. </a:t>
            </a:r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587" y="1141481"/>
            <a:ext cx="10159308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UConn SSW’s Commitment to Reflective and Engaged  Teaching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105" y="2190716"/>
            <a:ext cx="10159308" cy="37465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If and whenever you can, please join the </a:t>
            </a:r>
            <a:r>
              <a:rPr lang="en-US" b="1" dirty="0"/>
              <a:t>Pedagogy Workshop – </a:t>
            </a:r>
            <a:r>
              <a:rPr lang="en-US" dirty="0"/>
              <a:t>here is the schedule: </a:t>
            </a:r>
            <a:r>
              <a:rPr lang="en-US" dirty="0">
                <a:hlinkClick r:id="rId2"/>
              </a:rPr>
              <a:t>https://socialwork.uconn.edu/wp-content/uploads/sites/3705/2023/07/Pedagogy-Workshops-and-Check-Ins-for-2023-2024.pdf</a:t>
            </a:r>
            <a:endParaRPr lang="en-US" dirty="0"/>
          </a:p>
          <a:p>
            <a:r>
              <a:rPr lang="en-US" dirty="0"/>
              <a:t>Facing a challenging discussion in class or feel stuck? For support and consultation, please reach out to the relevant Program Director. Additional potential sources of support and guidance may include </a:t>
            </a:r>
            <a:r>
              <a:rPr lang="en-US"/>
              <a:t>Milagros Marrero-Johnson and </a:t>
            </a:r>
            <a:r>
              <a:rPr lang="en-US" dirty="0"/>
              <a:t>your teaching group. </a:t>
            </a:r>
          </a:p>
          <a:p>
            <a:r>
              <a:rPr lang="en-US" dirty="0"/>
              <a:t>Phare share ideas for workshop topics and feedback to help us build on this initiative.</a:t>
            </a:r>
          </a:p>
          <a:p>
            <a:r>
              <a:rPr lang="en-US" dirty="0"/>
              <a:t>Please join us for events at the SSW and talk to students about them. </a:t>
            </a:r>
            <a:endParaRPr lang="en-US" sz="2400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95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150" y="1392784"/>
            <a:ext cx="9593699" cy="977061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Getting Set up: Campus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169" y="2495258"/>
            <a:ext cx="11569148" cy="4094922"/>
          </a:xfrm>
        </p:spPr>
        <p:txBody>
          <a:bodyPr>
            <a:normAutofit fontScale="32500" lnSpcReduction="20000"/>
          </a:bodyPr>
          <a:lstStyle/>
          <a:p>
            <a:pPr lvl="1"/>
            <a:r>
              <a:rPr lang="en-US" sz="5500" dirty="0">
                <a:solidFill>
                  <a:schemeClr val="tx1"/>
                </a:solidFill>
              </a:rPr>
              <a:t>Mailboxes – 1</a:t>
            </a:r>
            <a:r>
              <a:rPr lang="en-US" sz="5500" baseline="30000" dirty="0">
                <a:solidFill>
                  <a:schemeClr val="tx1"/>
                </a:solidFill>
              </a:rPr>
              <a:t>st</a:t>
            </a:r>
            <a:r>
              <a:rPr lang="en-US" sz="5500" dirty="0">
                <a:solidFill>
                  <a:schemeClr val="tx1"/>
                </a:solidFill>
              </a:rPr>
              <a:t> floor of SSW in Room 103 – Entry Code </a:t>
            </a:r>
            <a:r>
              <a:rPr lang="en-US" sz="5500" b="1" dirty="0">
                <a:solidFill>
                  <a:schemeClr val="tx1"/>
                </a:solidFill>
              </a:rPr>
              <a:t>2018</a:t>
            </a:r>
          </a:p>
          <a:p>
            <a:pPr lvl="1"/>
            <a:r>
              <a:rPr lang="en-US" sz="5500" dirty="0">
                <a:solidFill>
                  <a:schemeClr val="tx1"/>
                </a:solidFill>
              </a:rPr>
              <a:t>Adjunct Office – Room 217</a:t>
            </a:r>
          </a:p>
          <a:p>
            <a:pPr lvl="1"/>
            <a:r>
              <a:rPr lang="en-US" sz="5500" dirty="0">
                <a:solidFill>
                  <a:schemeClr val="tx1"/>
                </a:solidFill>
              </a:rPr>
              <a:t>Parking </a:t>
            </a:r>
          </a:p>
          <a:p>
            <a:pPr lvl="2"/>
            <a:r>
              <a:rPr lang="en-US" sz="5500" dirty="0">
                <a:solidFill>
                  <a:schemeClr val="tx1"/>
                </a:solidFill>
              </a:rPr>
              <a:t>CT Science Center (permit), Convention Center (permit), or Street Parking (metered)</a:t>
            </a:r>
          </a:p>
          <a:p>
            <a:pPr lvl="1"/>
            <a:r>
              <a:rPr lang="en-US" sz="5500" dirty="0">
                <a:solidFill>
                  <a:schemeClr val="tx1"/>
                </a:solidFill>
              </a:rPr>
              <a:t>Hartford Times Building (10 Prospect)</a:t>
            </a:r>
          </a:p>
          <a:p>
            <a:pPr lvl="1"/>
            <a:r>
              <a:rPr lang="en-US" sz="5500" dirty="0">
                <a:solidFill>
                  <a:schemeClr val="tx1"/>
                </a:solidFill>
              </a:rPr>
              <a:t>UConn Library at Hartford Public Library</a:t>
            </a:r>
          </a:p>
          <a:p>
            <a:pPr lvl="1"/>
            <a:r>
              <a:rPr lang="en-US" sz="5500" dirty="0">
                <a:solidFill>
                  <a:schemeClr val="tx1"/>
                </a:solidFill>
              </a:rPr>
              <a:t>ID (</a:t>
            </a:r>
            <a:r>
              <a:rPr lang="en-US" sz="5500" dirty="0">
                <a:solidFill>
                  <a:srgbClr val="33993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Husky One Card</a:t>
            </a:r>
            <a:r>
              <a:rPr lang="en-US" sz="5500" dirty="0">
                <a:solidFill>
                  <a:schemeClr val="tx1"/>
                </a:solidFill>
              </a:rPr>
              <a:t>) – HTB  Room 106 (Student Services)</a:t>
            </a:r>
          </a:p>
          <a:p>
            <a:pPr lvl="2"/>
            <a:r>
              <a:rPr lang="en-US" sz="5500" dirty="0">
                <a:solidFill>
                  <a:schemeClr val="tx1"/>
                </a:solidFill>
              </a:rPr>
              <a:t>959-200-3743</a:t>
            </a:r>
          </a:p>
          <a:p>
            <a:pPr lvl="2"/>
            <a:r>
              <a:rPr lang="en-US" sz="5500" dirty="0">
                <a:solidFill>
                  <a:schemeClr val="tx1"/>
                </a:solidFill>
              </a:rPr>
              <a:t>Mon – Fri:  8:30am – 4:30pm or by appointment</a:t>
            </a:r>
          </a:p>
          <a:p>
            <a:pPr lvl="2"/>
            <a:r>
              <a:rPr lang="en-US" sz="5500" dirty="0">
                <a:solidFill>
                  <a:schemeClr val="tx1"/>
                </a:solidFill>
              </a:rPr>
              <a:t>Request online &amp; have it mailed to you</a:t>
            </a:r>
          </a:p>
          <a:p>
            <a:endParaRPr lang="en-US" dirty="0"/>
          </a:p>
        </p:txBody>
      </p:sp>
      <p:pic>
        <p:nvPicPr>
          <p:cNvPr id="4" name="Picture 2" descr="C:\Users\mim04003\Desktop\Logos\UCONN_Logo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0" y="6464768"/>
            <a:ext cx="30845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81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115765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70000"/>
              </a:lnSpc>
            </a:pPr>
            <a:endParaRPr lang="en-US" sz="1867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FAFC7-D7DF-48DF-1AD1-71BEAE36A047}"/>
              </a:ext>
            </a:extLst>
          </p:cNvPr>
          <p:cNvSpPr txBox="1">
            <a:spLocks/>
          </p:cNvSpPr>
          <p:nvPr/>
        </p:nvSpPr>
        <p:spPr>
          <a:xfrm>
            <a:off x="983352" y="881673"/>
            <a:ext cx="10225295" cy="10492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00" b="1" dirty="0"/>
              <a:t>Getting Set Up: Technology/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B2589-37CB-B0B0-7812-EC73CDCF0255}"/>
              </a:ext>
            </a:extLst>
          </p:cNvPr>
          <p:cNvSpPr txBox="1">
            <a:spLocks/>
          </p:cNvSpPr>
          <p:nvPr/>
        </p:nvSpPr>
        <p:spPr>
          <a:xfrm>
            <a:off x="445380" y="1599235"/>
            <a:ext cx="8279520" cy="416778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NetID vs. PeopleSoft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Your NetID is the primary login for university services, including library access, </a:t>
            </a:r>
            <a:r>
              <a:rPr lang="en-US" dirty="0" err="1">
                <a:solidFill>
                  <a:schemeClr val="tx1"/>
                </a:solidFill>
              </a:rPr>
              <a:t>HuskyCT</a:t>
            </a:r>
            <a:r>
              <a:rPr lang="en-US" dirty="0">
                <a:solidFill>
                  <a:schemeClr val="tx1"/>
                </a:solidFill>
              </a:rPr>
              <a:t> access, and email access. Your NetID can be found at: </a:t>
            </a:r>
            <a:r>
              <a:rPr lang="en-US" dirty="0">
                <a:solidFill>
                  <a:srgbClr val="33993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https://netid.uconn.edu/</a:t>
            </a:r>
            <a:r>
              <a:rPr lang="en-US" dirty="0">
                <a:solidFill>
                  <a:srgbClr val="33993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must be activated with a new password for use.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UConn PeopleSoft ID:  Your UConn ID number (often called your PeopleSoft number) is a seven-digit number specifically assigned to you.  This number is used in the Student Admin system: </a:t>
            </a:r>
            <a:r>
              <a:rPr lang="en-US" dirty="0">
                <a:solidFill>
                  <a:srgbClr val="3399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https://studentadmin.uconn.edu/</a:t>
            </a:r>
            <a:r>
              <a:rPr lang="en-US" dirty="0">
                <a:solidFill>
                  <a:srgbClr val="33993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can be found on your UConn ID card.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Please use your UConn email address and check it regularly.  Your UConn email can be accessed here: </a:t>
            </a:r>
            <a:r>
              <a:rPr lang="en-US" dirty="0">
                <a:solidFill>
                  <a:srgbClr val="33993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https://email.uconn.edu/</a:t>
            </a:r>
            <a:r>
              <a:rPr lang="en-US" dirty="0">
                <a:solidFill>
                  <a:srgbClr val="339933"/>
                </a:solidFill>
              </a:rPr>
              <a:t> 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UConn begins issuing new contactless cards - CR80News">
            <a:extLst>
              <a:ext uri="{FF2B5EF4-FFF2-40B4-BE49-F238E27FC236}">
                <a16:creationId xmlns:a16="http://schemas.microsoft.com/office/drawing/2014/main" id="{0C3B4BD3-FDA4-9352-8669-EDDAEA2B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72" y="2737874"/>
            <a:ext cx="2857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115765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70000"/>
              </a:lnSpc>
            </a:pPr>
            <a:endParaRPr lang="en-US" sz="1867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FAFC7-D7DF-48DF-1AD1-71BEAE36A047}"/>
              </a:ext>
            </a:extLst>
          </p:cNvPr>
          <p:cNvSpPr txBox="1">
            <a:spLocks/>
          </p:cNvSpPr>
          <p:nvPr/>
        </p:nvSpPr>
        <p:spPr>
          <a:xfrm>
            <a:off x="983352" y="1015599"/>
            <a:ext cx="10225295" cy="10492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00" b="1" dirty="0"/>
              <a:t>Key Offices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B2589-37CB-B0B0-7812-EC73CDCF0255}"/>
              </a:ext>
            </a:extLst>
          </p:cNvPr>
          <p:cNvSpPr txBox="1">
            <a:spLocks/>
          </p:cNvSpPr>
          <p:nvPr/>
        </p:nvSpPr>
        <p:spPr>
          <a:xfrm>
            <a:off x="609600" y="2031873"/>
            <a:ext cx="9034294" cy="416778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C2781-948F-57B7-9C54-D19436465DE1}"/>
              </a:ext>
            </a:extLst>
          </p:cNvPr>
          <p:cNvSpPr txBox="1"/>
          <p:nvPr/>
        </p:nvSpPr>
        <p:spPr>
          <a:xfrm>
            <a:off x="828948" y="2031873"/>
            <a:ext cx="81737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Adjunct Faculty Webpage</a:t>
            </a:r>
            <a:r>
              <a:rPr lang="en-US" dirty="0">
                <a:solidFill>
                  <a:srgbClr val="339933"/>
                </a:solidFill>
              </a:rPr>
              <a:t>: </a:t>
            </a:r>
            <a:r>
              <a:rPr lang="en-US" dirty="0">
                <a:solidFill>
                  <a:srgbClr val="33993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https://socialwork.uconn.edu/info-faculty-staff/</a:t>
            </a:r>
            <a:endParaRPr lang="en-US" dirty="0">
              <a:solidFill>
                <a:srgbClr val="339933"/>
              </a:solidFill>
            </a:endParaRPr>
          </a:p>
          <a:p>
            <a:pPr lvl="1"/>
            <a:endParaRPr lang="en-US" dirty="0">
              <a:solidFill>
                <a:srgbClr val="33993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Office of Student Academic Services (OSAS):  </a:t>
            </a:r>
            <a:r>
              <a:rPr lang="en-US" dirty="0">
                <a:solidFill>
                  <a:srgbClr val="3399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https://socialwork.uconn.edu/current-students/</a:t>
            </a:r>
            <a:r>
              <a:rPr lang="en-US" dirty="0">
                <a:solidFill>
                  <a:srgbClr val="339933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UConn Hartford ITS: </a:t>
            </a:r>
            <a:r>
              <a:rPr lang="en-US" dirty="0">
                <a:solidFill>
                  <a:srgbClr val="33993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https://hits.hartford.uconn.edu/</a:t>
            </a:r>
            <a:r>
              <a:rPr lang="en-US" dirty="0">
                <a:solidFill>
                  <a:srgbClr val="33993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(located in the School of Social Work Building, Lower Level | Room G02)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39933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993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Field Education</a:t>
            </a:r>
            <a:r>
              <a:rPr lang="en-US" dirty="0">
                <a:solidFill>
                  <a:srgbClr val="33993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BSW &amp; MSW information</a:t>
            </a:r>
          </a:p>
        </p:txBody>
      </p:sp>
    </p:spTree>
    <p:extLst>
      <p:ext uri="{BB962C8B-B14F-4D97-AF65-F5344CB8AC3E}">
        <p14:creationId xmlns:p14="http://schemas.microsoft.com/office/powerpoint/2010/main" val="274090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867" y="1417167"/>
            <a:ext cx="9603275" cy="1049235"/>
          </a:xfrm>
        </p:spPr>
        <p:txBody>
          <a:bodyPr>
            <a:normAutofit/>
          </a:bodyPr>
          <a:lstStyle/>
          <a:p>
            <a:r>
              <a:rPr lang="en-US" b="1" dirty="0"/>
              <a:t>First Paycheck and Direct Deposit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056" y="2718650"/>
            <a:ext cx="8950086" cy="5060741"/>
          </a:xfrm>
        </p:spPr>
        <p:txBody>
          <a:bodyPr>
            <a:normAutofit/>
          </a:bodyPr>
          <a:lstStyle/>
          <a:p>
            <a:r>
              <a:rPr lang="en-US" sz="1800" dirty="0"/>
              <a:t>Paychecks are issued bi-weekly</a:t>
            </a:r>
          </a:p>
          <a:p>
            <a:r>
              <a:rPr lang="en-US" sz="1800" dirty="0"/>
              <a:t>Your </a:t>
            </a:r>
            <a:r>
              <a:rPr lang="en-US" sz="1800" dirty="0">
                <a:cs typeface="Arial"/>
              </a:rPr>
              <a:t>paychecks will be mailed to you until you set up direct deposit</a:t>
            </a:r>
          </a:p>
          <a:p>
            <a:r>
              <a:rPr lang="en-US" sz="1800" dirty="0">
                <a:cs typeface="Arial"/>
              </a:rPr>
              <a:t>Direct deposit is available in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https://ess.uconn.edu/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Arial"/>
              </a:rPr>
              <a:t>(Core-CT) after your start date</a:t>
            </a:r>
          </a:p>
          <a:p>
            <a:r>
              <a:rPr lang="en-US" sz="1800" dirty="0">
                <a:cs typeface="Arial"/>
              </a:rPr>
              <a:t>Link to 2023 Payroll Calendar: </a:t>
            </a:r>
            <a:r>
              <a:rPr lang="en-US" sz="1800" dirty="0">
                <a:cs typeface="Arial"/>
                <a:hlinkClick r:id="rId4"/>
              </a:rPr>
              <a:t>https://payroll.uconn.edu/wp-content/uploads/sites/2008/2022/10/2023-Pay-Calendar.pdf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043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ppt/theme/themeOverride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1019B6B1E2C94AB6E312DEBE462B47" ma:contentTypeVersion="4" ma:contentTypeDescription="Create a new document." ma:contentTypeScope="" ma:versionID="861c7a703bbbcb84f4611ea5b77d6bdd">
  <xsd:schema xmlns:xsd="http://www.w3.org/2001/XMLSchema" xmlns:xs="http://www.w3.org/2001/XMLSchema" xmlns:p="http://schemas.microsoft.com/office/2006/metadata/properties" xmlns:ns2="331e7ea6-9fc5-4f00-aafb-0fd3863a3cca" targetNamespace="http://schemas.microsoft.com/office/2006/metadata/properties" ma:root="true" ma:fieldsID="dca053af98c623451c0ba8cf2611e70d" ns2:_="">
    <xsd:import namespace="331e7ea6-9fc5-4f00-aafb-0fd3863a3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e7ea6-9fc5-4f00-aafb-0fd3863a3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1F5932-576C-439F-8EC4-B831A080FA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1e7ea6-9fc5-4f00-aafb-0fd3863a3c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8BB0A4-4790-412D-ACB1-5D303B8290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C4783F-21C9-4345-8429-810F9C87C5F0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331e7ea6-9fc5-4f00-aafb-0fd3863a3cc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1500</Words>
  <Application>Microsoft Office PowerPoint</Application>
  <PresentationFormat>Widescreen</PresentationFormat>
  <Paragraphs>152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Garamond</vt:lpstr>
      <vt:lpstr>Helvetica Neue</vt:lpstr>
      <vt:lpstr>roboto-medium</vt:lpstr>
      <vt:lpstr>roboto-regular</vt:lpstr>
      <vt:lpstr>Organic</vt:lpstr>
      <vt:lpstr>PowerPoint Presentation</vt:lpstr>
      <vt:lpstr>Agenda</vt:lpstr>
      <vt:lpstr>Welcome!</vt:lpstr>
      <vt:lpstr>UConn SSW’s Commitment to Reflective and Engaged  Teaching</vt:lpstr>
      <vt:lpstr>UConn SSW’s Commitment to Reflective and Engaged  Teaching</vt:lpstr>
      <vt:lpstr>Getting Set up: Campus Information</vt:lpstr>
      <vt:lpstr>PowerPoint Presentation</vt:lpstr>
      <vt:lpstr>PowerPoint Presentation</vt:lpstr>
      <vt:lpstr>First Paycheck and Direct Deposit</vt:lpstr>
      <vt:lpstr>MSW &amp; BSW Programs </vt:lpstr>
      <vt:lpstr>MSW &amp; BSW Programs Continued</vt:lpstr>
      <vt:lpstr>Role of Faculty Advisors</vt:lpstr>
      <vt:lpstr>When should I contact the Faculty Advisor? </vt:lpstr>
      <vt:lpstr>Brief Student ADMIN &amp; HUSKYCT overview   Milagros Marrero-Johnson, MSW</vt:lpstr>
      <vt:lpstr>Student Administration  System </vt:lpstr>
      <vt:lpstr>Logging into &amp; out of student admin</vt:lpstr>
      <vt:lpstr>Setting common favorites – my schedule, class roster &amp; Grade roster  </vt:lpstr>
      <vt:lpstr>Viewing class schedule</vt:lpstr>
      <vt:lpstr>Downloading class roster</vt:lpstr>
      <vt:lpstr>HuskyCT Course Request</vt:lpstr>
      <vt:lpstr>Restore HuskyCT sections form</vt:lpstr>
      <vt:lpstr>PowerPoint Presentation</vt:lpstr>
      <vt:lpstr>Huskyct support</vt:lpstr>
      <vt:lpstr>Additional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Marrero-Johnson, Milagros</dc:creator>
  <cp:lastModifiedBy>Lebron, Chelsea</cp:lastModifiedBy>
  <cp:revision>61</cp:revision>
  <cp:lastPrinted>2022-07-25T21:13:39Z</cp:lastPrinted>
  <dcterms:created xsi:type="dcterms:W3CDTF">2021-07-09T00:47:35Z</dcterms:created>
  <dcterms:modified xsi:type="dcterms:W3CDTF">2024-01-05T16:52:25Z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74400.0000000000</vt:lpwstr>
  </property>
  <property fmtid="{D5CDD505-2E9C-101B-9397-08002B2CF9AE}" pid="3" name="ContentTypeId">
    <vt:lpwstr>0x010100D71019B6B1E2C94AB6E312DEBE462B47</vt:lpwstr>
  </property>
</Properties>
</file>