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39"/>
  </p:notesMasterIdLst>
  <p:handoutMasterIdLst>
    <p:handoutMasterId r:id="rId40"/>
  </p:handoutMasterIdLst>
  <p:sldIdLst>
    <p:sldId id="256" r:id="rId5"/>
    <p:sldId id="260" r:id="rId6"/>
    <p:sldId id="261" r:id="rId7"/>
    <p:sldId id="262" r:id="rId8"/>
    <p:sldId id="263" r:id="rId9"/>
    <p:sldId id="337" r:id="rId10"/>
    <p:sldId id="265" r:id="rId11"/>
    <p:sldId id="338"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314" r:id="rId26"/>
    <p:sldId id="315" r:id="rId27"/>
    <p:sldId id="258" r:id="rId28"/>
    <p:sldId id="266" r:id="rId29"/>
    <p:sldId id="281" r:id="rId30"/>
    <p:sldId id="282" r:id="rId31"/>
    <p:sldId id="283" r:id="rId32"/>
    <p:sldId id="316" r:id="rId33"/>
    <p:sldId id="317" r:id="rId34"/>
    <p:sldId id="313" r:id="rId35"/>
    <p:sldId id="335" r:id="rId36"/>
    <p:sldId id="336" r:id="rId37"/>
    <p:sldId id="31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B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FC7A4-8DB7-4C59-958C-C28045D4B0FC}" v="13" dt="2025-01-02T22:19:26.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wartz, Rachel" userId="44f42d13-f8c7-40ef-a0a3-a05516d3459a" providerId="ADAL" clId="{59FFC7A4-8DB7-4C59-958C-C28045D4B0FC}"/>
    <pc:docChg chg="custSel modSld">
      <pc:chgData name="Schwartz, Rachel" userId="44f42d13-f8c7-40ef-a0a3-a05516d3459a" providerId="ADAL" clId="{59FFC7A4-8DB7-4C59-958C-C28045D4B0FC}" dt="2025-01-02T22:29:01.520" v="385" actId="20577"/>
      <pc:docMkLst>
        <pc:docMk/>
      </pc:docMkLst>
      <pc:sldChg chg="modSp mod">
        <pc:chgData name="Schwartz, Rachel" userId="44f42d13-f8c7-40ef-a0a3-a05516d3459a" providerId="ADAL" clId="{59FFC7A4-8DB7-4C59-958C-C28045D4B0FC}" dt="2025-01-02T22:15:18.348" v="11" actId="20577"/>
        <pc:sldMkLst>
          <pc:docMk/>
          <pc:sldMk cId="616906718" sldId="256"/>
        </pc:sldMkLst>
        <pc:spChg chg="mod">
          <ac:chgData name="Schwartz, Rachel" userId="44f42d13-f8c7-40ef-a0a3-a05516d3459a" providerId="ADAL" clId="{59FFC7A4-8DB7-4C59-958C-C28045D4B0FC}" dt="2025-01-02T22:15:18.348" v="11" actId="20577"/>
          <ac:spMkLst>
            <pc:docMk/>
            <pc:sldMk cId="616906718" sldId="256"/>
            <ac:spMk id="2" creationId="{B181F489-B701-4C74-9747-27C8656A89CC}"/>
          </ac:spMkLst>
        </pc:spChg>
      </pc:sldChg>
      <pc:sldChg chg="modSp">
        <pc:chgData name="Schwartz, Rachel" userId="44f42d13-f8c7-40ef-a0a3-a05516d3459a" providerId="ADAL" clId="{59FFC7A4-8DB7-4C59-958C-C28045D4B0FC}" dt="2025-01-02T22:18:14.676" v="22"/>
        <pc:sldMkLst>
          <pc:docMk/>
          <pc:sldMk cId="3942404586" sldId="261"/>
        </pc:sldMkLst>
        <pc:graphicFrameChg chg="mod">
          <ac:chgData name="Schwartz, Rachel" userId="44f42d13-f8c7-40ef-a0a3-a05516d3459a" providerId="ADAL" clId="{59FFC7A4-8DB7-4C59-958C-C28045D4B0FC}" dt="2025-01-02T22:18:14.676" v="22"/>
          <ac:graphicFrameMkLst>
            <pc:docMk/>
            <pc:sldMk cId="3942404586" sldId="261"/>
            <ac:graphicFrameMk id="7" creationId="{64EB50C7-E9B5-34C6-FB97-528DD09CB6D8}"/>
          </ac:graphicFrameMkLst>
        </pc:graphicFrameChg>
      </pc:sldChg>
      <pc:sldChg chg="modSp mod">
        <pc:chgData name="Schwartz, Rachel" userId="44f42d13-f8c7-40ef-a0a3-a05516d3459a" providerId="ADAL" clId="{59FFC7A4-8DB7-4C59-958C-C28045D4B0FC}" dt="2025-01-02T22:19:30.390" v="28" actId="20577"/>
        <pc:sldMkLst>
          <pc:docMk/>
          <pc:sldMk cId="3683279821" sldId="267"/>
        </pc:sldMkLst>
        <pc:graphicFrameChg chg="mod modGraphic">
          <ac:chgData name="Schwartz, Rachel" userId="44f42d13-f8c7-40ef-a0a3-a05516d3459a" providerId="ADAL" clId="{59FFC7A4-8DB7-4C59-958C-C28045D4B0FC}" dt="2025-01-02T22:19:30.390" v="28" actId="20577"/>
          <ac:graphicFrameMkLst>
            <pc:docMk/>
            <pc:sldMk cId="3683279821" sldId="267"/>
            <ac:graphicFrameMk id="4" creationId="{31F44B22-324B-4DE8-B32C-85312184904C}"/>
          </ac:graphicFrameMkLst>
        </pc:graphicFrameChg>
      </pc:sldChg>
      <pc:sldChg chg="modSp mod">
        <pc:chgData name="Schwartz, Rachel" userId="44f42d13-f8c7-40ef-a0a3-a05516d3459a" providerId="ADAL" clId="{59FFC7A4-8DB7-4C59-958C-C28045D4B0FC}" dt="2025-01-02T22:19:44.216" v="33" actId="20577"/>
        <pc:sldMkLst>
          <pc:docMk/>
          <pc:sldMk cId="4021104827" sldId="270"/>
        </pc:sldMkLst>
        <pc:graphicFrameChg chg="modGraphic">
          <ac:chgData name="Schwartz, Rachel" userId="44f42d13-f8c7-40ef-a0a3-a05516d3459a" providerId="ADAL" clId="{59FFC7A4-8DB7-4C59-958C-C28045D4B0FC}" dt="2025-01-02T22:19:44.216" v="33" actId="20577"/>
          <ac:graphicFrameMkLst>
            <pc:docMk/>
            <pc:sldMk cId="4021104827" sldId="270"/>
            <ac:graphicFrameMk id="4" creationId="{31F44B22-324B-4DE8-B32C-85312184904C}"/>
          </ac:graphicFrameMkLst>
        </pc:graphicFrameChg>
      </pc:sldChg>
      <pc:sldChg chg="modSp mod">
        <pc:chgData name="Schwartz, Rachel" userId="44f42d13-f8c7-40ef-a0a3-a05516d3459a" providerId="ADAL" clId="{59FFC7A4-8DB7-4C59-958C-C28045D4B0FC}" dt="2025-01-02T22:20:28.931" v="40" actId="20577"/>
        <pc:sldMkLst>
          <pc:docMk/>
          <pc:sldMk cId="3241670465" sldId="273"/>
        </pc:sldMkLst>
        <pc:graphicFrameChg chg="modGraphic">
          <ac:chgData name="Schwartz, Rachel" userId="44f42d13-f8c7-40ef-a0a3-a05516d3459a" providerId="ADAL" clId="{59FFC7A4-8DB7-4C59-958C-C28045D4B0FC}" dt="2025-01-02T22:20:28.931" v="40" actId="20577"/>
          <ac:graphicFrameMkLst>
            <pc:docMk/>
            <pc:sldMk cId="3241670465" sldId="273"/>
            <ac:graphicFrameMk id="4" creationId="{31F44B22-324B-4DE8-B32C-85312184904C}"/>
          </ac:graphicFrameMkLst>
        </pc:graphicFrameChg>
      </pc:sldChg>
      <pc:sldChg chg="modSp mod">
        <pc:chgData name="Schwartz, Rachel" userId="44f42d13-f8c7-40ef-a0a3-a05516d3459a" providerId="ADAL" clId="{59FFC7A4-8DB7-4C59-958C-C28045D4B0FC}" dt="2025-01-02T22:29:01.520" v="385" actId="20577"/>
        <pc:sldMkLst>
          <pc:docMk/>
          <pc:sldMk cId="987152541" sldId="276"/>
        </pc:sldMkLst>
        <pc:graphicFrameChg chg="modGraphic">
          <ac:chgData name="Schwartz, Rachel" userId="44f42d13-f8c7-40ef-a0a3-a05516d3459a" providerId="ADAL" clId="{59FFC7A4-8DB7-4C59-958C-C28045D4B0FC}" dt="2025-01-02T22:29:01.520" v="385" actId="20577"/>
          <ac:graphicFrameMkLst>
            <pc:docMk/>
            <pc:sldMk cId="987152541" sldId="276"/>
            <ac:graphicFrameMk id="4" creationId="{31F44B22-324B-4DE8-B32C-85312184904C}"/>
          </ac:graphicFrameMkLst>
        </pc:graphicFrameChg>
      </pc:sldChg>
    </pc:docChg>
  </pc:docChgLst>
  <pc:docChgLst>
    <pc:chgData name="Lebron, Chelsea" userId="1f0f7ad2-abd4-451e-82d2-82e58720b584" providerId="ADAL" clId="{5C12A74B-D49F-45E5-8112-B28BDFC59653}"/>
    <pc:docChg chg="undo custSel modSld">
      <pc:chgData name="Lebron, Chelsea" userId="1f0f7ad2-abd4-451e-82d2-82e58720b584" providerId="ADAL" clId="{5C12A74B-D49F-45E5-8112-B28BDFC59653}" dt="2025-01-03T15:29:42.334" v="1" actId="20577"/>
      <pc:docMkLst>
        <pc:docMk/>
      </pc:docMkLst>
      <pc:sldChg chg="modSp mod">
        <pc:chgData name="Lebron, Chelsea" userId="1f0f7ad2-abd4-451e-82d2-82e58720b584" providerId="ADAL" clId="{5C12A74B-D49F-45E5-8112-B28BDFC59653}" dt="2025-01-03T15:29:42.334" v="1" actId="20577"/>
        <pc:sldMkLst>
          <pc:docMk/>
          <pc:sldMk cId="616906718" sldId="256"/>
        </pc:sldMkLst>
        <pc:spChg chg="mod">
          <ac:chgData name="Lebron, Chelsea" userId="1f0f7ad2-abd4-451e-82d2-82e58720b584" providerId="ADAL" clId="{5C12A74B-D49F-45E5-8112-B28BDFC59653}" dt="2025-01-03T15:29:42.334" v="1" actId="20577"/>
          <ac:spMkLst>
            <pc:docMk/>
            <pc:sldMk cId="616906718" sldId="256"/>
            <ac:spMk id="2" creationId="{B181F489-B701-4C74-9747-27C8656A89CC}"/>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3" Type="http://schemas.openxmlformats.org/officeDocument/2006/relationships/hyperlink" Target="https://edtech.uconn.edu/consultation-and-inquiry-request/" TargetMode="External"/><Relationship Id="rId2" Type="http://schemas.openxmlformats.org/officeDocument/2006/relationships/hyperlink" Target="https://edtech.uconn.edu/training-videos/" TargetMode="External"/><Relationship Id="rId1" Type="http://schemas.openxmlformats.org/officeDocument/2006/relationships/hyperlink" Target="https://fins.uconn.edu/"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3" Type="http://schemas.openxmlformats.org/officeDocument/2006/relationships/hyperlink" Target="https://edtech.uconn.edu/consultation-and-inquiry-request/" TargetMode="External"/><Relationship Id="rId2" Type="http://schemas.openxmlformats.org/officeDocument/2006/relationships/hyperlink" Target="https://edtech.uconn.edu/training-videos/" TargetMode="External"/><Relationship Id="rId1" Type="http://schemas.openxmlformats.org/officeDocument/2006/relationships/hyperlink" Target="https://fins.uconn.edu/"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E41FD0-97D2-4006-9011-A71CC0BF3F2F}" type="doc">
      <dgm:prSet loTypeId="urn:microsoft.com/office/officeart/2005/8/layout/vList3" loCatId="list" qsTypeId="urn:microsoft.com/office/officeart/2005/8/quickstyle/simple4" qsCatId="simple" csTypeId="urn:microsoft.com/office/officeart/2005/8/colors/colorful1" csCatId="colorful" phldr="1"/>
      <dgm:spPr/>
    </dgm:pt>
    <dgm:pt modelId="{FF4EAC4C-837F-4394-B51C-BE732D62E9D0}">
      <dgm:prSet phldrT="[Text]" custT="1"/>
      <dgm:spPr/>
      <dgm:t>
        <a:bodyPr/>
        <a:lstStyle/>
        <a:p>
          <a:pPr>
            <a:buNone/>
          </a:pPr>
          <a:r>
            <a:rPr lang="en-US" sz="2400"/>
            <a:t>Rachel Schwartz – MSW Program Director</a:t>
          </a:r>
        </a:p>
      </dgm:t>
    </dgm:pt>
    <dgm:pt modelId="{A5CE475C-3B47-4ACF-86E8-5982D144DF77}" type="parTrans" cxnId="{58734E02-2EC2-48EE-BF1A-1E8D589A2095}">
      <dgm:prSet/>
      <dgm:spPr/>
      <dgm:t>
        <a:bodyPr/>
        <a:lstStyle/>
        <a:p>
          <a:endParaRPr lang="en-US"/>
        </a:p>
      </dgm:t>
    </dgm:pt>
    <dgm:pt modelId="{D0D06140-F92E-48C2-9CFA-CEABD9AC9B30}" type="sibTrans" cxnId="{58734E02-2EC2-48EE-BF1A-1E8D589A2095}">
      <dgm:prSet/>
      <dgm:spPr/>
      <dgm:t>
        <a:bodyPr/>
        <a:lstStyle/>
        <a:p>
          <a:endParaRPr lang="en-US"/>
        </a:p>
      </dgm:t>
    </dgm:pt>
    <dgm:pt modelId="{874929F8-8C99-48D3-A3D0-583450A0588A}">
      <dgm:prSet phldrT="[Text]" custT="1"/>
      <dgm:spPr/>
      <dgm:t>
        <a:bodyPr/>
        <a:lstStyle/>
        <a:p>
          <a:pPr>
            <a:buNone/>
          </a:pPr>
          <a:r>
            <a:rPr lang="en-US" sz="2200"/>
            <a:t>Chelsea </a:t>
          </a:r>
          <a:r>
            <a:rPr lang="en-US" sz="2400"/>
            <a:t>Lebron</a:t>
          </a:r>
          <a:r>
            <a:rPr lang="en-US" sz="2200"/>
            <a:t> – Educational Program Assistant</a:t>
          </a:r>
        </a:p>
      </dgm:t>
    </dgm:pt>
    <dgm:pt modelId="{D869DE47-96FE-4771-BF06-2DABFC2FFEF4}" type="parTrans" cxnId="{0A64D6A8-A16B-4871-81AF-D5F1A242F6E0}">
      <dgm:prSet/>
      <dgm:spPr/>
      <dgm:t>
        <a:bodyPr/>
        <a:lstStyle/>
        <a:p>
          <a:endParaRPr lang="en-US"/>
        </a:p>
      </dgm:t>
    </dgm:pt>
    <dgm:pt modelId="{4FEC3121-47C5-4751-BFA8-38BE4CD01783}" type="sibTrans" cxnId="{0A64D6A8-A16B-4871-81AF-D5F1A242F6E0}">
      <dgm:prSet/>
      <dgm:spPr/>
      <dgm:t>
        <a:bodyPr/>
        <a:lstStyle/>
        <a:p>
          <a:endParaRPr lang="en-US"/>
        </a:p>
      </dgm:t>
    </dgm:pt>
    <dgm:pt modelId="{3DA3992A-016E-41BE-B695-0B2467BD16B7}">
      <dgm:prSet phldrT="[Text]" custT="1"/>
      <dgm:spPr/>
      <dgm:t>
        <a:bodyPr/>
        <a:lstStyle/>
        <a:p>
          <a:r>
            <a:rPr lang="en-US" sz="2200"/>
            <a:t>Paula </a:t>
          </a:r>
          <a:r>
            <a:rPr lang="en-US" sz="2400"/>
            <a:t>Nieman</a:t>
          </a:r>
          <a:r>
            <a:rPr lang="en-US" sz="2200"/>
            <a:t> – BSW Program Director</a:t>
          </a:r>
        </a:p>
      </dgm:t>
    </dgm:pt>
    <dgm:pt modelId="{C3E14D7A-920A-45A6-ABBC-46334C02BB96}" type="parTrans" cxnId="{ACD1D33E-7A32-4FD1-9A15-80BBE6A7F556}">
      <dgm:prSet/>
      <dgm:spPr/>
      <dgm:t>
        <a:bodyPr/>
        <a:lstStyle/>
        <a:p>
          <a:endParaRPr lang="en-US"/>
        </a:p>
      </dgm:t>
    </dgm:pt>
    <dgm:pt modelId="{F8E044F4-0297-4D50-8A70-D34BB60EF906}" type="sibTrans" cxnId="{ACD1D33E-7A32-4FD1-9A15-80BBE6A7F556}">
      <dgm:prSet/>
      <dgm:spPr/>
      <dgm:t>
        <a:bodyPr/>
        <a:lstStyle/>
        <a:p>
          <a:endParaRPr lang="en-US"/>
        </a:p>
      </dgm:t>
    </dgm:pt>
    <dgm:pt modelId="{771562D1-ECE6-498B-870E-83FE7E259724}" type="pres">
      <dgm:prSet presAssocID="{D0E41FD0-97D2-4006-9011-A71CC0BF3F2F}" presName="linearFlow" presStyleCnt="0">
        <dgm:presLayoutVars>
          <dgm:dir/>
          <dgm:resizeHandles val="exact"/>
        </dgm:presLayoutVars>
      </dgm:prSet>
      <dgm:spPr/>
    </dgm:pt>
    <dgm:pt modelId="{0584E74A-6298-4795-828D-F95B3CBF95DA}" type="pres">
      <dgm:prSet presAssocID="{FF4EAC4C-837F-4394-B51C-BE732D62E9D0}" presName="composite" presStyleCnt="0"/>
      <dgm:spPr/>
    </dgm:pt>
    <dgm:pt modelId="{C17A8CD9-B581-4C66-8E9D-748CC4136C3F}" type="pres">
      <dgm:prSet presAssocID="{FF4EAC4C-837F-4394-B51C-BE732D62E9D0}" presName="imgShp" presStyleLbl="fgImgPlace1" presStyleIdx="0" presStyleCnt="3" custLinFactNeighborX="-717"/>
      <dgm:spPr>
        <a:blipFill>
          <a:blip xmlns:r="http://schemas.openxmlformats.org/officeDocument/2006/relationships" r:embed="rId1"/>
          <a:srcRect/>
          <a:stretch>
            <a:fillRect t="-16000" b="-16000"/>
          </a:stretch>
        </a:blipFill>
      </dgm:spPr>
    </dgm:pt>
    <dgm:pt modelId="{A3BC60B1-5BC5-4AD4-9965-4615A3AAFF34}" type="pres">
      <dgm:prSet presAssocID="{FF4EAC4C-837F-4394-B51C-BE732D62E9D0}" presName="txShp" presStyleLbl="node1" presStyleIdx="0" presStyleCnt="3">
        <dgm:presLayoutVars>
          <dgm:bulletEnabled val="1"/>
        </dgm:presLayoutVars>
      </dgm:prSet>
      <dgm:spPr/>
    </dgm:pt>
    <dgm:pt modelId="{C266B85F-2C63-42D6-885B-D3898789BF72}" type="pres">
      <dgm:prSet presAssocID="{D0D06140-F92E-48C2-9CFA-CEABD9AC9B30}" presName="spacing" presStyleCnt="0"/>
      <dgm:spPr/>
    </dgm:pt>
    <dgm:pt modelId="{E4BE373D-5191-49AB-9FE4-23AE7AB8436C}" type="pres">
      <dgm:prSet presAssocID="{3DA3992A-016E-41BE-B695-0B2467BD16B7}" presName="composite" presStyleCnt="0"/>
      <dgm:spPr/>
    </dgm:pt>
    <dgm:pt modelId="{E6561A0C-6C0D-470B-B1F3-8925DFEECA8C}" type="pres">
      <dgm:prSet presAssocID="{3DA3992A-016E-41BE-B695-0B2467BD16B7}" presName="imgShp" presStyleLbl="fgImgPlace1" presStyleIdx="1" presStyleCnt="3"/>
      <dgm:spPr>
        <a:blipFill>
          <a:blip xmlns:r="http://schemas.openxmlformats.org/officeDocument/2006/relationships" r:embed="rId2"/>
          <a:srcRect/>
          <a:stretch>
            <a:fillRect/>
          </a:stretch>
        </a:blipFill>
      </dgm:spPr>
    </dgm:pt>
    <dgm:pt modelId="{7E086141-5203-4FD7-99BA-714A8A6BCA6A}" type="pres">
      <dgm:prSet presAssocID="{3DA3992A-016E-41BE-B695-0B2467BD16B7}" presName="txShp" presStyleLbl="node1" presStyleIdx="1" presStyleCnt="3">
        <dgm:presLayoutVars>
          <dgm:bulletEnabled val="1"/>
        </dgm:presLayoutVars>
      </dgm:prSet>
      <dgm:spPr/>
    </dgm:pt>
    <dgm:pt modelId="{DA121AD8-F5DC-42B8-A7C5-2DFDDE3302D9}" type="pres">
      <dgm:prSet presAssocID="{F8E044F4-0297-4D50-8A70-D34BB60EF906}" presName="spacing" presStyleCnt="0"/>
      <dgm:spPr/>
    </dgm:pt>
    <dgm:pt modelId="{0C7A7869-09AE-4770-ABDE-14F9678F328F}" type="pres">
      <dgm:prSet presAssocID="{874929F8-8C99-48D3-A3D0-583450A0588A}" presName="composite" presStyleCnt="0"/>
      <dgm:spPr/>
    </dgm:pt>
    <dgm:pt modelId="{C23B8C36-08F1-4B7F-B5FB-EF130059CC96}" type="pres">
      <dgm:prSet presAssocID="{874929F8-8C99-48D3-A3D0-583450A0588A}" presName="imgShp" presStyleLbl="fgImgPlace1" presStyleIdx="2" presStyleCnt="3"/>
      <dgm:spPr>
        <a:blipFill>
          <a:blip xmlns:r="http://schemas.openxmlformats.org/officeDocument/2006/relationships" r:embed="rId3"/>
          <a:srcRect/>
          <a:stretch>
            <a:fillRect/>
          </a:stretch>
        </a:blipFill>
      </dgm:spPr>
    </dgm:pt>
    <dgm:pt modelId="{CAC689B9-DDEA-48B7-8837-BE013C23A131}" type="pres">
      <dgm:prSet presAssocID="{874929F8-8C99-48D3-A3D0-583450A0588A}" presName="txShp" presStyleLbl="node1" presStyleIdx="2" presStyleCnt="3">
        <dgm:presLayoutVars>
          <dgm:bulletEnabled val="1"/>
        </dgm:presLayoutVars>
      </dgm:prSet>
      <dgm:spPr/>
    </dgm:pt>
  </dgm:ptLst>
  <dgm:cxnLst>
    <dgm:cxn modelId="{58734E02-2EC2-48EE-BF1A-1E8D589A2095}" srcId="{D0E41FD0-97D2-4006-9011-A71CC0BF3F2F}" destId="{FF4EAC4C-837F-4394-B51C-BE732D62E9D0}" srcOrd="0" destOrd="0" parTransId="{A5CE475C-3B47-4ACF-86E8-5982D144DF77}" sibTransId="{D0D06140-F92E-48C2-9CFA-CEABD9AC9B30}"/>
    <dgm:cxn modelId="{ACD1D33E-7A32-4FD1-9A15-80BBE6A7F556}" srcId="{D0E41FD0-97D2-4006-9011-A71CC0BF3F2F}" destId="{3DA3992A-016E-41BE-B695-0B2467BD16B7}" srcOrd="1" destOrd="0" parTransId="{C3E14D7A-920A-45A6-ABBC-46334C02BB96}" sibTransId="{F8E044F4-0297-4D50-8A70-D34BB60EF906}"/>
    <dgm:cxn modelId="{A7756B79-B5D6-44A5-8170-DD649E9F5CAC}" type="presOf" srcId="{874929F8-8C99-48D3-A3D0-583450A0588A}" destId="{CAC689B9-DDEA-48B7-8837-BE013C23A131}" srcOrd="0" destOrd="0" presId="urn:microsoft.com/office/officeart/2005/8/layout/vList3"/>
    <dgm:cxn modelId="{0A64D6A8-A16B-4871-81AF-D5F1A242F6E0}" srcId="{D0E41FD0-97D2-4006-9011-A71CC0BF3F2F}" destId="{874929F8-8C99-48D3-A3D0-583450A0588A}" srcOrd="2" destOrd="0" parTransId="{D869DE47-96FE-4771-BF06-2DABFC2FFEF4}" sibTransId="{4FEC3121-47C5-4751-BFA8-38BE4CD01783}"/>
    <dgm:cxn modelId="{E12071B3-6740-44E9-9914-64C9F89A08D7}" type="presOf" srcId="{D0E41FD0-97D2-4006-9011-A71CC0BF3F2F}" destId="{771562D1-ECE6-498B-870E-83FE7E259724}" srcOrd="0" destOrd="0" presId="urn:microsoft.com/office/officeart/2005/8/layout/vList3"/>
    <dgm:cxn modelId="{E8BA25BF-00B6-4360-8627-2338AF08DDF6}" type="presOf" srcId="{FF4EAC4C-837F-4394-B51C-BE732D62E9D0}" destId="{A3BC60B1-5BC5-4AD4-9965-4615A3AAFF34}" srcOrd="0" destOrd="0" presId="urn:microsoft.com/office/officeart/2005/8/layout/vList3"/>
    <dgm:cxn modelId="{673B2BF1-15DA-411C-935B-AA4C2C600849}" type="presOf" srcId="{3DA3992A-016E-41BE-B695-0B2467BD16B7}" destId="{7E086141-5203-4FD7-99BA-714A8A6BCA6A}" srcOrd="0" destOrd="0" presId="urn:microsoft.com/office/officeart/2005/8/layout/vList3"/>
    <dgm:cxn modelId="{6AD95209-C5FF-473B-8BF8-28A912329E07}" type="presParOf" srcId="{771562D1-ECE6-498B-870E-83FE7E259724}" destId="{0584E74A-6298-4795-828D-F95B3CBF95DA}" srcOrd="0" destOrd="0" presId="urn:microsoft.com/office/officeart/2005/8/layout/vList3"/>
    <dgm:cxn modelId="{7F775201-C91B-4779-AAF2-190E016CD49B}" type="presParOf" srcId="{0584E74A-6298-4795-828D-F95B3CBF95DA}" destId="{C17A8CD9-B581-4C66-8E9D-748CC4136C3F}" srcOrd="0" destOrd="0" presId="urn:microsoft.com/office/officeart/2005/8/layout/vList3"/>
    <dgm:cxn modelId="{7AB9CBAD-FEEF-4673-8DA4-9FB60112032A}" type="presParOf" srcId="{0584E74A-6298-4795-828D-F95B3CBF95DA}" destId="{A3BC60B1-5BC5-4AD4-9965-4615A3AAFF34}" srcOrd="1" destOrd="0" presId="urn:microsoft.com/office/officeart/2005/8/layout/vList3"/>
    <dgm:cxn modelId="{A0EE563C-4DFF-438A-9B70-A945F8A3184B}" type="presParOf" srcId="{771562D1-ECE6-498B-870E-83FE7E259724}" destId="{C266B85F-2C63-42D6-885B-D3898789BF72}" srcOrd="1" destOrd="0" presId="urn:microsoft.com/office/officeart/2005/8/layout/vList3"/>
    <dgm:cxn modelId="{0C19B58D-B33C-4A07-8418-4D58549D0F30}" type="presParOf" srcId="{771562D1-ECE6-498B-870E-83FE7E259724}" destId="{E4BE373D-5191-49AB-9FE4-23AE7AB8436C}" srcOrd="2" destOrd="0" presId="urn:microsoft.com/office/officeart/2005/8/layout/vList3"/>
    <dgm:cxn modelId="{CA991D26-7BD2-4E20-9EA1-D760A564CF2D}" type="presParOf" srcId="{E4BE373D-5191-49AB-9FE4-23AE7AB8436C}" destId="{E6561A0C-6C0D-470B-B1F3-8925DFEECA8C}" srcOrd="0" destOrd="0" presId="urn:microsoft.com/office/officeart/2005/8/layout/vList3"/>
    <dgm:cxn modelId="{7E8059C9-3216-401F-B3DC-AEB05A1E82CE}" type="presParOf" srcId="{E4BE373D-5191-49AB-9FE4-23AE7AB8436C}" destId="{7E086141-5203-4FD7-99BA-714A8A6BCA6A}" srcOrd="1" destOrd="0" presId="urn:microsoft.com/office/officeart/2005/8/layout/vList3"/>
    <dgm:cxn modelId="{AC9A38F2-8950-4F0A-9B1E-1AF348E907C0}" type="presParOf" srcId="{771562D1-ECE6-498B-870E-83FE7E259724}" destId="{DA121AD8-F5DC-42B8-A7C5-2DFDDE3302D9}" srcOrd="3" destOrd="0" presId="urn:microsoft.com/office/officeart/2005/8/layout/vList3"/>
    <dgm:cxn modelId="{E735D7AA-3316-4E05-B38E-3070EAA0F03B}" type="presParOf" srcId="{771562D1-ECE6-498B-870E-83FE7E259724}" destId="{0C7A7869-09AE-4770-ABDE-14F9678F328F}" srcOrd="4" destOrd="0" presId="urn:microsoft.com/office/officeart/2005/8/layout/vList3"/>
    <dgm:cxn modelId="{2B308621-DDC9-4570-949E-5029CE764D92}" type="presParOf" srcId="{0C7A7869-09AE-4770-ABDE-14F9678F328F}" destId="{C23B8C36-08F1-4B7F-B5FB-EF130059CC96}" srcOrd="0" destOrd="0" presId="urn:microsoft.com/office/officeart/2005/8/layout/vList3"/>
    <dgm:cxn modelId="{9D7CD15E-59F4-43CF-BD23-402FCA3634A2}" type="presParOf" srcId="{0C7A7869-09AE-4770-ABDE-14F9678F328F}" destId="{CAC689B9-DDEA-48B7-8837-BE013C23A13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E9F46-BB0E-473E-85A3-CB44406D081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A94F9D7-5AE9-4C14-BD75-F49B8DA1F829}">
      <dgm:prSet/>
      <dgm:spPr/>
      <dgm:t>
        <a:bodyPr/>
        <a:lstStyle/>
        <a:p>
          <a:pPr>
            <a:lnSpc>
              <a:spcPct val="100000"/>
            </a:lnSpc>
          </a:pPr>
          <a:r>
            <a:rPr lang="en-US"/>
            <a:t>Training workshops - </a:t>
          </a:r>
          <a:r>
            <a:rPr lang="en-US">
              <a:hlinkClick xmlns:r="http://schemas.openxmlformats.org/officeDocument/2006/relationships" r:id="rId1"/>
            </a:rPr>
            <a:t>FINS (uconn.edu)</a:t>
          </a:r>
          <a:endParaRPr lang="en-US"/>
        </a:p>
      </dgm:t>
    </dgm:pt>
    <dgm:pt modelId="{85013D56-15BF-4355-817A-449BB028C748}" type="parTrans" cxnId="{664B755E-48C6-40FB-A670-FC2D50144A98}">
      <dgm:prSet/>
      <dgm:spPr/>
      <dgm:t>
        <a:bodyPr/>
        <a:lstStyle/>
        <a:p>
          <a:endParaRPr lang="en-US"/>
        </a:p>
      </dgm:t>
    </dgm:pt>
    <dgm:pt modelId="{5452B379-1555-48DC-AE29-1BBE179048F4}" type="sibTrans" cxnId="{664B755E-48C6-40FB-A670-FC2D50144A98}">
      <dgm:prSet/>
      <dgm:spPr/>
      <dgm:t>
        <a:bodyPr/>
        <a:lstStyle/>
        <a:p>
          <a:endParaRPr lang="en-US"/>
        </a:p>
      </dgm:t>
    </dgm:pt>
    <dgm:pt modelId="{F15208F3-D512-4896-9C38-A6CEC99C6454}">
      <dgm:prSet/>
      <dgm:spPr/>
      <dgm:t>
        <a:bodyPr/>
        <a:lstStyle/>
        <a:p>
          <a:pPr>
            <a:lnSpc>
              <a:spcPct val="100000"/>
            </a:lnSpc>
          </a:pPr>
          <a:r>
            <a:rPr lang="en-US"/>
            <a:t>Training videos - </a:t>
          </a:r>
          <a:r>
            <a:rPr lang="en-US">
              <a:hlinkClick xmlns:r="http://schemas.openxmlformats.org/officeDocument/2006/relationships" r:id="rId2"/>
            </a:rPr>
            <a:t>Training videos | Educational Technologies (uconn.edu)</a:t>
          </a:r>
          <a:endParaRPr lang="en-US"/>
        </a:p>
      </dgm:t>
    </dgm:pt>
    <dgm:pt modelId="{3983BE29-9004-497F-B073-F4D0A696E7EE}" type="parTrans" cxnId="{D2EA2244-620F-46DC-9CA6-75E95AB07CCD}">
      <dgm:prSet/>
      <dgm:spPr/>
      <dgm:t>
        <a:bodyPr/>
        <a:lstStyle/>
        <a:p>
          <a:endParaRPr lang="en-US"/>
        </a:p>
      </dgm:t>
    </dgm:pt>
    <dgm:pt modelId="{7D6FF866-68E0-45A0-92FB-28FCC510C1A0}" type="sibTrans" cxnId="{D2EA2244-620F-46DC-9CA6-75E95AB07CCD}">
      <dgm:prSet/>
      <dgm:spPr/>
      <dgm:t>
        <a:bodyPr/>
        <a:lstStyle/>
        <a:p>
          <a:endParaRPr lang="en-US"/>
        </a:p>
      </dgm:t>
    </dgm:pt>
    <dgm:pt modelId="{950699F8-0D26-4DB6-8E2F-45B075A045CD}">
      <dgm:prSet/>
      <dgm:spPr/>
      <dgm:t>
        <a:bodyPr/>
        <a:lstStyle/>
        <a:p>
          <a:pPr>
            <a:lnSpc>
              <a:spcPct val="100000"/>
            </a:lnSpc>
          </a:pPr>
          <a:r>
            <a:rPr lang="en-US"/>
            <a:t>Consultation and Inquiry Request - </a:t>
          </a:r>
          <a:r>
            <a:rPr lang="en-US">
              <a:hlinkClick xmlns:r="http://schemas.openxmlformats.org/officeDocument/2006/relationships" r:id="rId3"/>
            </a:rPr>
            <a:t>Consultation and inquiry request | Educational Technologies (uconn.edu)</a:t>
          </a:r>
          <a:endParaRPr lang="en-US"/>
        </a:p>
      </dgm:t>
    </dgm:pt>
    <dgm:pt modelId="{C73801E9-ED09-4C20-8DDB-B7E187F290C3}" type="parTrans" cxnId="{CBFED88A-A8AC-43BF-B0F8-890FAF7B5E18}">
      <dgm:prSet/>
      <dgm:spPr/>
      <dgm:t>
        <a:bodyPr/>
        <a:lstStyle/>
        <a:p>
          <a:endParaRPr lang="en-US"/>
        </a:p>
      </dgm:t>
    </dgm:pt>
    <dgm:pt modelId="{429FDEA7-AB88-4E23-880D-79937B4389D7}" type="sibTrans" cxnId="{CBFED88A-A8AC-43BF-B0F8-890FAF7B5E18}">
      <dgm:prSet/>
      <dgm:spPr/>
      <dgm:t>
        <a:bodyPr/>
        <a:lstStyle/>
        <a:p>
          <a:endParaRPr lang="en-US"/>
        </a:p>
      </dgm:t>
    </dgm:pt>
    <dgm:pt modelId="{29B75D55-FCB3-47CC-98A8-5370534BF444}" type="pres">
      <dgm:prSet presAssocID="{2AFE9F46-BB0E-473E-85A3-CB44406D0817}" presName="root" presStyleCnt="0">
        <dgm:presLayoutVars>
          <dgm:dir/>
          <dgm:resizeHandles val="exact"/>
        </dgm:presLayoutVars>
      </dgm:prSet>
      <dgm:spPr/>
    </dgm:pt>
    <dgm:pt modelId="{69D19728-205B-4AB7-85FA-E98F18B4B6DE}" type="pres">
      <dgm:prSet presAssocID="{DA94F9D7-5AE9-4C14-BD75-F49B8DA1F829}" presName="compNode" presStyleCnt="0"/>
      <dgm:spPr/>
    </dgm:pt>
    <dgm:pt modelId="{79A4D3A9-0D70-4501-8D3B-D03A490C89D8}" type="pres">
      <dgm:prSet presAssocID="{DA94F9D7-5AE9-4C14-BD75-F49B8DA1F829}" presName="iconRect" presStyleLbl="node1" presStyleIdx="0" presStyleCnt="3"/>
      <dgm:spPr/>
    </dgm:pt>
    <dgm:pt modelId="{5E463030-B25D-4204-85BC-EEBB8955D24A}" type="pres">
      <dgm:prSet presAssocID="{DA94F9D7-5AE9-4C14-BD75-F49B8DA1F829}" presName="spaceRect" presStyleCnt="0"/>
      <dgm:spPr/>
    </dgm:pt>
    <dgm:pt modelId="{F943EA33-0138-4F59-922D-8E83BB9D274C}" type="pres">
      <dgm:prSet presAssocID="{DA94F9D7-5AE9-4C14-BD75-F49B8DA1F829}" presName="textRect" presStyleLbl="revTx" presStyleIdx="0" presStyleCnt="3" custLinFactNeighborX="-4595" custLinFactNeighborY="4546">
        <dgm:presLayoutVars>
          <dgm:chMax val="1"/>
          <dgm:chPref val="1"/>
        </dgm:presLayoutVars>
      </dgm:prSet>
      <dgm:spPr/>
    </dgm:pt>
    <dgm:pt modelId="{88366356-1920-4097-91F7-DF087F0CA9AF}" type="pres">
      <dgm:prSet presAssocID="{5452B379-1555-48DC-AE29-1BBE179048F4}" presName="sibTrans" presStyleCnt="0"/>
      <dgm:spPr/>
    </dgm:pt>
    <dgm:pt modelId="{605DBB18-6075-40AD-807C-F2D6FDEFDBF3}" type="pres">
      <dgm:prSet presAssocID="{F15208F3-D512-4896-9C38-A6CEC99C6454}" presName="compNode" presStyleCnt="0"/>
      <dgm:spPr/>
    </dgm:pt>
    <dgm:pt modelId="{88953FE9-8118-49D9-82FD-DA8F5B959966}" type="pres">
      <dgm:prSet presAssocID="{F15208F3-D512-4896-9C38-A6CEC99C6454}" presName="iconRect" presStyleLbl="node1" presStyleIdx="1" presStyleCnt="3"/>
      <dgm:spPr/>
    </dgm:pt>
    <dgm:pt modelId="{A3A6A42F-2A5D-4DF1-B382-BFCCB26F3B2F}" type="pres">
      <dgm:prSet presAssocID="{F15208F3-D512-4896-9C38-A6CEC99C6454}" presName="spaceRect" presStyleCnt="0"/>
      <dgm:spPr/>
    </dgm:pt>
    <dgm:pt modelId="{ADAC8E05-0B31-45E1-89DB-CA407D58B663}" type="pres">
      <dgm:prSet presAssocID="{F15208F3-D512-4896-9C38-A6CEC99C6454}" presName="textRect" presStyleLbl="revTx" presStyleIdx="1" presStyleCnt="3" custLinFactNeighborY="9479">
        <dgm:presLayoutVars>
          <dgm:chMax val="1"/>
          <dgm:chPref val="1"/>
        </dgm:presLayoutVars>
      </dgm:prSet>
      <dgm:spPr/>
    </dgm:pt>
    <dgm:pt modelId="{7C60F949-D9FF-47E2-BEB5-88AF4E417886}" type="pres">
      <dgm:prSet presAssocID="{7D6FF866-68E0-45A0-92FB-28FCC510C1A0}" presName="sibTrans" presStyleCnt="0"/>
      <dgm:spPr/>
    </dgm:pt>
    <dgm:pt modelId="{15EB8A56-590A-4EBF-9303-2174B0856446}" type="pres">
      <dgm:prSet presAssocID="{950699F8-0D26-4DB6-8E2F-45B075A045CD}" presName="compNode" presStyleCnt="0"/>
      <dgm:spPr/>
    </dgm:pt>
    <dgm:pt modelId="{2156248B-4A98-4AD1-9AF0-8EA55E12D7AC}" type="pres">
      <dgm:prSet presAssocID="{950699F8-0D26-4DB6-8E2F-45B075A045CD}" presName="iconRect" presStyleLbl="node1" presStyleIdx="2" presStyleCnt="3" custLinFactNeighborX="4712" custLinFactNeighborY="-1273"/>
      <dgm:spPr/>
    </dgm:pt>
    <dgm:pt modelId="{DC3CB2E6-619D-4064-838D-B0CF44ADE5D6}" type="pres">
      <dgm:prSet presAssocID="{950699F8-0D26-4DB6-8E2F-45B075A045CD}" presName="spaceRect" presStyleCnt="0"/>
      <dgm:spPr/>
    </dgm:pt>
    <dgm:pt modelId="{E81A1E03-AA1C-44DC-AD27-1EE49B8B7B4B}" type="pres">
      <dgm:prSet presAssocID="{950699F8-0D26-4DB6-8E2F-45B075A045CD}" presName="textRect" presStyleLbl="revTx" presStyleIdx="2" presStyleCnt="3" custLinFactNeighborX="3438" custLinFactNeighborY="7121">
        <dgm:presLayoutVars>
          <dgm:chMax val="1"/>
          <dgm:chPref val="1"/>
        </dgm:presLayoutVars>
      </dgm:prSet>
      <dgm:spPr/>
    </dgm:pt>
  </dgm:ptLst>
  <dgm:cxnLst>
    <dgm:cxn modelId="{12B7D528-D354-46EB-87FF-00F72E252FFB}" type="presOf" srcId="{2AFE9F46-BB0E-473E-85A3-CB44406D0817}" destId="{29B75D55-FCB3-47CC-98A8-5370534BF444}" srcOrd="0" destOrd="0" presId="urn:microsoft.com/office/officeart/2018/2/layout/IconLabelList"/>
    <dgm:cxn modelId="{41FD3E36-C0B5-417D-9583-C20371FDBCD9}" type="presOf" srcId="{950699F8-0D26-4DB6-8E2F-45B075A045CD}" destId="{E81A1E03-AA1C-44DC-AD27-1EE49B8B7B4B}" srcOrd="0" destOrd="0" presId="urn:microsoft.com/office/officeart/2018/2/layout/IconLabelList"/>
    <dgm:cxn modelId="{52A2F438-EC4F-4123-B79A-CA53C8799F3C}" type="presOf" srcId="{F15208F3-D512-4896-9C38-A6CEC99C6454}" destId="{ADAC8E05-0B31-45E1-89DB-CA407D58B663}" srcOrd="0" destOrd="0" presId="urn:microsoft.com/office/officeart/2018/2/layout/IconLabelList"/>
    <dgm:cxn modelId="{664B755E-48C6-40FB-A670-FC2D50144A98}" srcId="{2AFE9F46-BB0E-473E-85A3-CB44406D0817}" destId="{DA94F9D7-5AE9-4C14-BD75-F49B8DA1F829}" srcOrd="0" destOrd="0" parTransId="{85013D56-15BF-4355-817A-449BB028C748}" sibTransId="{5452B379-1555-48DC-AE29-1BBE179048F4}"/>
    <dgm:cxn modelId="{D2EA2244-620F-46DC-9CA6-75E95AB07CCD}" srcId="{2AFE9F46-BB0E-473E-85A3-CB44406D0817}" destId="{F15208F3-D512-4896-9C38-A6CEC99C6454}" srcOrd="1" destOrd="0" parTransId="{3983BE29-9004-497F-B073-F4D0A696E7EE}" sibTransId="{7D6FF866-68E0-45A0-92FB-28FCC510C1A0}"/>
    <dgm:cxn modelId="{CBFED88A-A8AC-43BF-B0F8-890FAF7B5E18}" srcId="{2AFE9F46-BB0E-473E-85A3-CB44406D0817}" destId="{950699F8-0D26-4DB6-8E2F-45B075A045CD}" srcOrd="2" destOrd="0" parTransId="{C73801E9-ED09-4C20-8DDB-B7E187F290C3}" sibTransId="{429FDEA7-AB88-4E23-880D-79937B4389D7}"/>
    <dgm:cxn modelId="{A93A39FD-A528-4C42-AEAF-CC994EFDE835}" type="presOf" srcId="{DA94F9D7-5AE9-4C14-BD75-F49B8DA1F829}" destId="{F943EA33-0138-4F59-922D-8E83BB9D274C}" srcOrd="0" destOrd="0" presId="urn:microsoft.com/office/officeart/2018/2/layout/IconLabelList"/>
    <dgm:cxn modelId="{A087F399-E8DE-4B17-8569-29CC09429410}" type="presParOf" srcId="{29B75D55-FCB3-47CC-98A8-5370534BF444}" destId="{69D19728-205B-4AB7-85FA-E98F18B4B6DE}" srcOrd="0" destOrd="0" presId="urn:microsoft.com/office/officeart/2018/2/layout/IconLabelList"/>
    <dgm:cxn modelId="{581517E7-756B-44B0-A003-E669FEFC8DC2}" type="presParOf" srcId="{69D19728-205B-4AB7-85FA-E98F18B4B6DE}" destId="{79A4D3A9-0D70-4501-8D3B-D03A490C89D8}" srcOrd="0" destOrd="0" presId="urn:microsoft.com/office/officeart/2018/2/layout/IconLabelList"/>
    <dgm:cxn modelId="{9C1953B0-88B2-4649-9874-6C69E7EED393}" type="presParOf" srcId="{69D19728-205B-4AB7-85FA-E98F18B4B6DE}" destId="{5E463030-B25D-4204-85BC-EEBB8955D24A}" srcOrd="1" destOrd="0" presId="urn:microsoft.com/office/officeart/2018/2/layout/IconLabelList"/>
    <dgm:cxn modelId="{22964A23-9486-4BA6-81F3-708D1B69E376}" type="presParOf" srcId="{69D19728-205B-4AB7-85FA-E98F18B4B6DE}" destId="{F943EA33-0138-4F59-922D-8E83BB9D274C}" srcOrd="2" destOrd="0" presId="urn:microsoft.com/office/officeart/2018/2/layout/IconLabelList"/>
    <dgm:cxn modelId="{5196B454-9695-4550-AAC4-59DE436A1C96}" type="presParOf" srcId="{29B75D55-FCB3-47CC-98A8-5370534BF444}" destId="{88366356-1920-4097-91F7-DF087F0CA9AF}" srcOrd="1" destOrd="0" presId="urn:microsoft.com/office/officeart/2018/2/layout/IconLabelList"/>
    <dgm:cxn modelId="{7CF1A4BA-DC42-4C7D-B867-6DA958467F10}" type="presParOf" srcId="{29B75D55-FCB3-47CC-98A8-5370534BF444}" destId="{605DBB18-6075-40AD-807C-F2D6FDEFDBF3}" srcOrd="2" destOrd="0" presId="urn:microsoft.com/office/officeart/2018/2/layout/IconLabelList"/>
    <dgm:cxn modelId="{B8F6374E-9879-4CC3-9C7A-EBBDD9FFFD83}" type="presParOf" srcId="{605DBB18-6075-40AD-807C-F2D6FDEFDBF3}" destId="{88953FE9-8118-49D9-82FD-DA8F5B959966}" srcOrd="0" destOrd="0" presId="urn:microsoft.com/office/officeart/2018/2/layout/IconLabelList"/>
    <dgm:cxn modelId="{51660302-828E-43ED-9DB9-7607355290F9}" type="presParOf" srcId="{605DBB18-6075-40AD-807C-F2D6FDEFDBF3}" destId="{A3A6A42F-2A5D-4DF1-B382-BFCCB26F3B2F}" srcOrd="1" destOrd="0" presId="urn:microsoft.com/office/officeart/2018/2/layout/IconLabelList"/>
    <dgm:cxn modelId="{D6223A6A-C68A-4D00-A8B3-3678649D27D5}" type="presParOf" srcId="{605DBB18-6075-40AD-807C-F2D6FDEFDBF3}" destId="{ADAC8E05-0B31-45E1-89DB-CA407D58B663}" srcOrd="2" destOrd="0" presId="urn:microsoft.com/office/officeart/2018/2/layout/IconLabelList"/>
    <dgm:cxn modelId="{3B9D4D16-91C3-40E5-B30B-905088A8F7A7}" type="presParOf" srcId="{29B75D55-FCB3-47CC-98A8-5370534BF444}" destId="{7C60F949-D9FF-47E2-BEB5-88AF4E417886}" srcOrd="3" destOrd="0" presId="urn:microsoft.com/office/officeart/2018/2/layout/IconLabelList"/>
    <dgm:cxn modelId="{1997609C-84DA-40F4-8A88-C0B61AF98D9D}" type="presParOf" srcId="{29B75D55-FCB3-47CC-98A8-5370534BF444}" destId="{15EB8A56-590A-4EBF-9303-2174B0856446}" srcOrd="4" destOrd="0" presId="urn:microsoft.com/office/officeart/2018/2/layout/IconLabelList"/>
    <dgm:cxn modelId="{FD8C18D2-4D4C-4F8F-BDC0-38CA8AF71425}" type="presParOf" srcId="{15EB8A56-590A-4EBF-9303-2174B0856446}" destId="{2156248B-4A98-4AD1-9AF0-8EA55E12D7AC}" srcOrd="0" destOrd="0" presId="urn:microsoft.com/office/officeart/2018/2/layout/IconLabelList"/>
    <dgm:cxn modelId="{2169A893-C188-4E8E-A6E6-99733EE13E16}" type="presParOf" srcId="{15EB8A56-590A-4EBF-9303-2174B0856446}" destId="{DC3CB2E6-619D-4064-838D-B0CF44ADE5D6}" srcOrd="1" destOrd="0" presId="urn:microsoft.com/office/officeart/2018/2/layout/IconLabelList"/>
    <dgm:cxn modelId="{CB782B2F-0871-4225-B073-5AD38124DE3F}" type="presParOf" srcId="{15EB8A56-590A-4EBF-9303-2174B0856446}" destId="{E81A1E03-AA1C-44DC-AD27-1EE49B8B7B4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C60B1-5BC5-4AD4-9965-4615A3AAFF34}">
      <dsp:nvSpPr>
        <dsp:cNvPr id="0" name=""/>
        <dsp:cNvSpPr/>
      </dsp:nvSpPr>
      <dsp:spPr>
        <a:xfrm rot="10800000">
          <a:off x="2013495" y="2887"/>
          <a:ext cx="6727535" cy="1275861"/>
        </a:xfrm>
        <a:prstGeom prst="homePlat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262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Rachel Schwartz – MSW Program Director</a:t>
          </a:r>
        </a:p>
      </dsp:txBody>
      <dsp:txXfrm rot="10800000">
        <a:off x="2332460" y="2887"/>
        <a:ext cx="6408570" cy="1275861"/>
      </dsp:txXfrm>
    </dsp:sp>
    <dsp:sp modelId="{C17A8CD9-B581-4C66-8E9D-748CC4136C3F}">
      <dsp:nvSpPr>
        <dsp:cNvPr id="0" name=""/>
        <dsp:cNvSpPr/>
      </dsp:nvSpPr>
      <dsp:spPr>
        <a:xfrm>
          <a:off x="1366416" y="2887"/>
          <a:ext cx="1275861" cy="1275861"/>
        </a:xfrm>
        <a:prstGeom prst="ellipse">
          <a:avLst/>
        </a:prstGeom>
        <a:blipFill>
          <a:blip xmlns:r="http://schemas.openxmlformats.org/officeDocument/2006/relationships" r:embed="rId1"/>
          <a:srcRect/>
          <a:stretch>
            <a:fillRect t="-16000" b="-16000"/>
          </a:stretch>
        </a:blip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7E086141-5203-4FD7-99BA-714A8A6BCA6A}">
      <dsp:nvSpPr>
        <dsp:cNvPr id="0" name=""/>
        <dsp:cNvSpPr/>
      </dsp:nvSpPr>
      <dsp:spPr>
        <a:xfrm rot="10800000">
          <a:off x="2013495" y="1659603"/>
          <a:ext cx="6727535" cy="1275861"/>
        </a:xfrm>
        <a:prstGeom prst="homePlate">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262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Paula </a:t>
          </a:r>
          <a:r>
            <a:rPr lang="en-US" sz="2400" kern="1200"/>
            <a:t>Nieman</a:t>
          </a:r>
          <a:r>
            <a:rPr lang="en-US" sz="2200" kern="1200"/>
            <a:t> – BSW Program Director</a:t>
          </a:r>
        </a:p>
      </dsp:txBody>
      <dsp:txXfrm rot="10800000">
        <a:off x="2332460" y="1659603"/>
        <a:ext cx="6408570" cy="1275861"/>
      </dsp:txXfrm>
    </dsp:sp>
    <dsp:sp modelId="{E6561A0C-6C0D-470B-B1F3-8925DFEECA8C}">
      <dsp:nvSpPr>
        <dsp:cNvPr id="0" name=""/>
        <dsp:cNvSpPr/>
      </dsp:nvSpPr>
      <dsp:spPr>
        <a:xfrm>
          <a:off x="1375564" y="1659603"/>
          <a:ext cx="1275861" cy="1275861"/>
        </a:xfrm>
        <a:prstGeom prst="ellipse">
          <a:avLst/>
        </a:prstGeom>
        <a:blipFill>
          <a:blip xmlns:r="http://schemas.openxmlformats.org/officeDocument/2006/relationships" r:embed="rId2"/>
          <a:srcRect/>
          <a:stretch>
            <a:fillRect/>
          </a:stretch>
        </a:blip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CAC689B9-DDEA-48B7-8837-BE013C23A131}">
      <dsp:nvSpPr>
        <dsp:cNvPr id="0" name=""/>
        <dsp:cNvSpPr/>
      </dsp:nvSpPr>
      <dsp:spPr>
        <a:xfrm rot="10800000">
          <a:off x="2013495" y="3316319"/>
          <a:ext cx="6727535" cy="1275861"/>
        </a:xfrm>
        <a:prstGeom prst="homePlate">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262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Chelsea </a:t>
          </a:r>
          <a:r>
            <a:rPr lang="en-US" sz="2400" kern="1200"/>
            <a:t>Lebron</a:t>
          </a:r>
          <a:r>
            <a:rPr lang="en-US" sz="2200" kern="1200"/>
            <a:t> – Educational Program Assistant</a:t>
          </a:r>
        </a:p>
      </dsp:txBody>
      <dsp:txXfrm rot="10800000">
        <a:off x="2332460" y="3316319"/>
        <a:ext cx="6408570" cy="1275861"/>
      </dsp:txXfrm>
    </dsp:sp>
    <dsp:sp modelId="{C23B8C36-08F1-4B7F-B5FB-EF130059CC96}">
      <dsp:nvSpPr>
        <dsp:cNvPr id="0" name=""/>
        <dsp:cNvSpPr/>
      </dsp:nvSpPr>
      <dsp:spPr>
        <a:xfrm>
          <a:off x="1375564" y="3316319"/>
          <a:ext cx="1275861" cy="1275861"/>
        </a:xfrm>
        <a:prstGeom prst="ellipse">
          <a:avLst/>
        </a:prstGeom>
        <a:blipFill>
          <a:blip xmlns:r="http://schemas.openxmlformats.org/officeDocument/2006/relationships" r:embed="rId3"/>
          <a:srcRect/>
          <a:stretch>
            <a:fillRect/>
          </a:stretch>
        </a:blip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4D3A9-0D70-4501-8D3B-D03A490C89D8}">
      <dsp:nvSpPr>
        <dsp:cNvPr id="0" name=""/>
        <dsp:cNvSpPr/>
      </dsp:nvSpPr>
      <dsp:spPr>
        <a:xfrm>
          <a:off x="915389" y="500729"/>
          <a:ext cx="1248817" cy="124881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43EA33-0138-4F59-922D-8E83BB9D274C}">
      <dsp:nvSpPr>
        <dsp:cNvPr id="0" name=""/>
        <dsp:cNvSpPr/>
      </dsp:nvSpPr>
      <dsp:spPr>
        <a:xfrm>
          <a:off x="24705" y="2129877"/>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Training workshops - </a:t>
          </a:r>
          <a:r>
            <a:rPr lang="en-US" sz="1300" kern="1200">
              <a:hlinkClick xmlns:r="http://schemas.openxmlformats.org/officeDocument/2006/relationships" r:id="rId1"/>
            </a:rPr>
            <a:t>FINS (uconn.edu)</a:t>
          </a:r>
          <a:endParaRPr lang="en-US" sz="1300" kern="1200"/>
        </a:p>
      </dsp:txBody>
      <dsp:txXfrm>
        <a:off x="24705" y="2129877"/>
        <a:ext cx="2775150" cy="720000"/>
      </dsp:txXfrm>
    </dsp:sp>
    <dsp:sp modelId="{88953FE9-8118-49D9-82FD-DA8F5B959966}">
      <dsp:nvSpPr>
        <dsp:cNvPr id="0" name=""/>
        <dsp:cNvSpPr/>
      </dsp:nvSpPr>
      <dsp:spPr>
        <a:xfrm>
          <a:off x="4176191" y="500729"/>
          <a:ext cx="1248817" cy="124881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AC8E05-0B31-45E1-89DB-CA407D58B663}">
      <dsp:nvSpPr>
        <dsp:cNvPr id="0" name=""/>
        <dsp:cNvSpPr/>
      </dsp:nvSpPr>
      <dsp:spPr>
        <a:xfrm>
          <a:off x="3413024" y="2165394"/>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Training videos - </a:t>
          </a:r>
          <a:r>
            <a:rPr lang="en-US" sz="1300" kern="1200">
              <a:hlinkClick xmlns:r="http://schemas.openxmlformats.org/officeDocument/2006/relationships" r:id="rId2"/>
            </a:rPr>
            <a:t>Training videos | Educational Technologies (uconn.edu)</a:t>
          </a:r>
          <a:endParaRPr lang="en-US" sz="1300" kern="1200"/>
        </a:p>
      </dsp:txBody>
      <dsp:txXfrm>
        <a:off x="3413024" y="2165394"/>
        <a:ext cx="2775150" cy="720000"/>
      </dsp:txXfrm>
    </dsp:sp>
    <dsp:sp modelId="{2156248B-4A98-4AD1-9AF0-8EA55E12D7AC}">
      <dsp:nvSpPr>
        <dsp:cNvPr id="0" name=""/>
        <dsp:cNvSpPr/>
      </dsp:nvSpPr>
      <dsp:spPr>
        <a:xfrm>
          <a:off x="7495836" y="484831"/>
          <a:ext cx="1248817" cy="124881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A1E03-AA1C-44DC-AD27-1EE49B8B7B4B}">
      <dsp:nvSpPr>
        <dsp:cNvPr id="0" name=""/>
        <dsp:cNvSpPr/>
      </dsp:nvSpPr>
      <dsp:spPr>
        <a:xfrm>
          <a:off x="6769235" y="2148417"/>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Consultation and Inquiry Request - </a:t>
          </a:r>
          <a:r>
            <a:rPr lang="en-US" sz="1300" kern="1200">
              <a:hlinkClick xmlns:r="http://schemas.openxmlformats.org/officeDocument/2006/relationships" r:id="rId3"/>
            </a:rPr>
            <a:t>Consultation and inquiry request | Educational Technologies (uconn.edu)</a:t>
          </a:r>
          <a:endParaRPr lang="en-US" sz="1300" kern="1200"/>
        </a:p>
      </dsp:txBody>
      <dsp:txXfrm>
        <a:off x="6769235" y="2148417"/>
        <a:ext cx="27751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B7FD6-6B50-4C58-994F-82DC621427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CC7F2D-6B16-4B88-A4F8-ABD5316B47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51DC69-60C3-4CF7-A135-6E702ECCE0F0}" type="datetimeFigureOut">
              <a:rPr lang="en-US" smtClean="0"/>
              <a:t>1/3/2025</a:t>
            </a:fld>
            <a:endParaRPr lang="en-US"/>
          </a:p>
        </p:txBody>
      </p:sp>
      <p:sp>
        <p:nvSpPr>
          <p:cNvPr id="4" name="Footer Placeholder 3">
            <a:extLst>
              <a:ext uri="{FF2B5EF4-FFF2-40B4-BE49-F238E27FC236}">
                <a16:creationId xmlns:a16="http://schemas.microsoft.com/office/drawing/2014/main" id="{F94CEF1E-1ACC-48D0-92B3-CB3D4FED50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F188B4-83B8-4C82-AFAC-DC1E415458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9FFBD-F123-4881-BC93-591827BC61E0}" type="slidenum">
              <a:rPr lang="en-US" smtClean="0"/>
              <a:t>‹#›</a:t>
            </a:fld>
            <a:endParaRPr lang="en-US"/>
          </a:p>
        </p:txBody>
      </p:sp>
    </p:spTree>
    <p:extLst>
      <p:ext uri="{BB962C8B-B14F-4D97-AF65-F5344CB8AC3E}">
        <p14:creationId xmlns:p14="http://schemas.microsoft.com/office/powerpoint/2010/main" val="17366215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4T13:49:28.7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0,'17'1,"0"1,0 0,27 7,-18-4,-1 1,0 2,0 1,23 11,-40-16,89 43,-84-43,0 1,-1-2,2 0,-1 0,27 1,-25-3,1-1,0-1,0 0,-1-1,21-6,-18 4,2 0,-1 1,30-2,60 6,-51 0,402 0,-450-2,0 0,0-1,0 0,0-1,18-7,22-5,-19 9,1 2,35 0,65 6,-39 0,387-2,-463 2,0 0,0 0,0 2,0 0,-1 1,19 8,-14-5,0-1,0-1,25 4,-2-7,-1-2,0-1,71-12,-50 5,251 1,-189 8,-69-3,-5 0,102 11,-103-4,56-1,-15-1,-27 6,-5-1,197-5,-148-5,153 1,-228-2,1-2,59-13,31-4,94 18,-115 5,-61-2,-4 1,1-2,55-8,-79 6,3-1,37-2,-50 6,0 0,0 0,0 1,0 0,0 0,0 0,0 1,0 0,-1 0,8 4,12 9,-18-10,1 0,0-1,0 0,0 0,1-1,11 3,8-1,1-2,-1-2,54-3,-48 0,66 6,-23 5,81 0,-132-9,-1-1,0-1,40-9,-51 8,0 1,0 1,0 0,20 1,56 9,-75-7,106 10,-100-12,-1 0,1-2,38-7,-38 5,33-1,-37 4,0-1,34-8,-19 0,0 2,0 1,65-5,119 13,-182 4,49 12,7 1,-38-13,98-4,-73-2,30 0,144 2,-147 10,32 0,-122-10,0 1,-1 0,0 1,1 0,19 8,3 1,-14-8,0 0,0-2,0 0,0-1,27-3,-5 1,411 0,-438 0,-1-1,30-6,-35 5,0 0,0 1,0 1,1 0,-1 0,0 1,0 1,13 1,10 5,0-2,0-1,35 0,-46-4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09T16:44:42.4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0,'0'4,"0"1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09T16:44:44.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 0,'-4'0,"-1"0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3EC7B-6C72-4FBB-87DF-2BD2CB7DC1E6}"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A795-6F94-4A96-B820-B9038480D048}" type="slidenum">
              <a:rPr lang="en-US" smtClean="0"/>
              <a:t>‹#›</a:t>
            </a:fld>
            <a:endParaRPr lang="en-US"/>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B262A795-6F94-4A96-B820-B9038480D048}" type="slidenum">
              <a:rPr lang="en-US" smtClean="0"/>
              <a:t>1</a:t>
            </a:fld>
            <a:endParaRPr lang="en-US"/>
          </a:p>
        </p:txBody>
      </p:sp>
    </p:spTree>
    <p:extLst>
      <p:ext uri="{BB962C8B-B14F-4D97-AF65-F5344CB8AC3E}">
        <p14:creationId xmlns:p14="http://schemas.microsoft.com/office/powerpoint/2010/main" val="364254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14</a:t>
            </a:fld>
            <a:endParaRPr lang="en-US"/>
          </a:p>
        </p:txBody>
      </p:sp>
    </p:spTree>
    <p:extLst>
      <p:ext uri="{BB962C8B-B14F-4D97-AF65-F5344CB8AC3E}">
        <p14:creationId xmlns:p14="http://schemas.microsoft.com/office/powerpoint/2010/main" val="3142780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 moved the order around</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17</a:t>
            </a:fld>
            <a:endParaRPr lang="en-US"/>
          </a:p>
        </p:txBody>
      </p:sp>
    </p:spTree>
    <p:extLst>
      <p:ext uri="{BB962C8B-B14F-4D97-AF65-F5344CB8AC3E}">
        <p14:creationId xmlns:p14="http://schemas.microsoft.com/office/powerpoint/2010/main" val="318089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this same for MSW and BSW?</a:t>
            </a:r>
          </a:p>
          <a:p>
            <a:r>
              <a:rPr lang="en-US"/>
              <a:t>Monday classes – check dates, how many sessions?</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18</a:t>
            </a:fld>
            <a:endParaRPr lang="en-US"/>
          </a:p>
        </p:txBody>
      </p:sp>
    </p:spTree>
    <p:extLst>
      <p:ext uri="{BB962C8B-B14F-4D97-AF65-F5344CB8AC3E}">
        <p14:creationId xmlns:p14="http://schemas.microsoft.com/office/powerpoint/2010/main" val="872837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email – a few days prior, can include syllabus or reference to course site and when it will open, share any information they might need to know for day 1; for in-person, Synch OL remind of class time, share the </a:t>
            </a:r>
            <a:r>
              <a:rPr lang="en-US" err="1"/>
              <a:t>webex</a:t>
            </a:r>
            <a:r>
              <a:rPr lang="en-US"/>
              <a:t> link with students</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19</a:t>
            </a:fld>
            <a:endParaRPr lang="en-US"/>
          </a:p>
        </p:txBody>
      </p:sp>
    </p:spTree>
    <p:extLst>
      <p:ext uri="{BB962C8B-B14F-4D97-AF65-F5344CB8AC3E}">
        <p14:creationId xmlns:p14="http://schemas.microsoft.com/office/powerpoint/2010/main" val="235704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courses (except electives) are assessed for a number of CSWE competencies – this should be noted in your syllabus, but if not, you will be provided with further information. There will be specific assignments that are assessed for specific competencies.  You will grade your assignments as you normally would, but will also be asked to completed an Assessment/EPAS sheet at the end of the semester where you will provide a score (on a scale from 1-5) about student competency (not meeting, meeting, exceeding) expectations, based on the specific assignment.  We will hold a session closer to the end of the semester about this, but please reach out with any questions.  </a:t>
            </a:r>
          </a:p>
          <a:p>
            <a:endParaRPr lang="en-US"/>
          </a:p>
          <a:p>
            <a:r>
              <a:rPr lang="en-US"/>
              <a:t>Build out resources in </a:t>
            </a:r>
            <a:r>
              <a:rPr lang="en-US" err="1"/>
              <a:t>HuskyCT</a:t>
            </a:r>
            <a:r>
              <a:rPr lang="en-US"/>
              <a:t> on this?</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20</a:t>
            </a:fld>
            <a:endParaRPr lang="en-US"/>
          </a:p>
        </p:txBody>
      </p:sp>
    </p:spTree>
    <p:extLst>
      <p:ext uri="{BB962C8B-B14F-4D97-AF65-F5344CB8AC3E}">
        <p14:creationId xmlns:p14="http://schemas.microsoft.com/office/powerpoint/2010/main" val="102359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21</a:t>
            </a:fld>
            <a:endParaRPr lang="en-US"/>
          </a:p>
        </p:txBody>
      </p:sp>
    </p:spTree>
    <p:extLst>
      <p:ext uri="{BB962C8B-B14F-4D97-AF65-F5344CB8AC3E}">
        <p14:creationId xmlns:p14="http://schemas.microsoft.com/office/powerpoint/2010/main" val="1979127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22</a:t>
            </a:fld>
            <a:endParaRPr lang="en-US"/>
          </a:p>
        </p:txBody>
      </p:sp>
    </p:spTree>
    <p:extLst>
      <p:ext uri="{BB962C8B-B14F-4D97-AF65-F5344CB8AC3E}">
        <p14:creationId xmlns:p14="http://schemas.microsoft.com/office/powerpoint/2010/main" val="96844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23</a:t>
            </a:fld>
            <a:endParaRPr lang="en-US"/>
          </a:p>
        </p:txBody>
      </p:sp>
    </p:spTree>
    <p:extLst>
      <p:ext uri="{BB962C8B-B14F-4D97-AF65-F5344CB8AC3E}">
        <p14:creationId xmlns:p14="http://schemas.microsoft.com/office/powerpoint/2010/main" val="2353994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310255-457E-455D-9C2F-A083ED999D2E}" type="slidenum">
              <a:rPr lang="en-US" smtClean="0"/>
              <a:t>28</a:t>
            </a:fld>
            <a:endParaRPr lang="en-US"/>
          </a:p>
        </p:txBody>
      </p:sp>
    </p:spTree>
    <p:extLst>
      <p:ext uri="{BB962C8B-B14F-4D97-AF65-F5344CB8AC3E}">
        <p14:creationId xmlns:p14="http://schemas.microsoft.com/office/powerpoint/2010/main" val="426439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29</a:t>
            </a:fld>
            <a:endParaRPr lang="en-US"/>
          </a:p>
        </p:txBody>
      </p:sp>
    </p:spTree>
    <p:extLst>
      <p:ext uri="{BB962C8B-B14F-4D97-AF65-F5344CB8AC3E}">
        <p14:creationId xmlns:p14="http://schemas.microsoft.com/office/powerpoint/2010/main" val="415638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 moved the order around</a:t>
            </a:r>
          </a:p>
          <a:p>
            <a:endParaRPr lang="en-US" dirty="0"/>
          </a:p>
        </p:txBody>
      </p:sp>
      <p:sp>
        <p:nvSpPr>
          <p:cNvPr id="4" name="Slide Number Placeholder 3"/>
          <p:cNvSpPr>
            <a:spLocks noGrp="1"/>
          </p:cNvSpPr>
          <p:nvPr>
            <p:ph type="sldNum" sz="quarter" idx="5"/>
          </p:nvPr>
        </p:nvSpPr>
        <p:spPr/>
        <p:txBody>
          <a:bodyPr/>
          <a:lstStyle/>
          <a:p>
            <a:fld id="{B262A795-6F94-4A96-B820-B9038480D048}" type="slidenum">
              <a:rPr lang="en-US" smtClean="0"/>
              <a:t>2</a:t>
            </a:fld>
            <a:endParaRPr lang="en-US"/>
          </a:p>
        </p:txBody>
      </p:sp>
    </p:spTree>
    <p:extLst>
      <p:ext uri="{BB962C8B-B14F-4D97-AF65-F5344CB8AC3E}">
        <p14:creationId xmlns:p14="http://schemas.microsoft.com/office/powerpoint/2010/main" val="3381941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30</a:t>
            </a:fld>
            <a:endParaRPr lang="en-US"/>
          </a:p>
        </p:txBody>
      </p:sp>
    </p:spTree>
    <p:extLst>
      <p:ext uri="{BB962C8B-B14F-4D97-AF65-F5344CB8AC3E}">
        <p14:creationId xmlns:p14="http://schemas.microsoft.com/office/powerpoint/2010/main" val="224172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Facing a challenging discussion in class or feel stuck? For support and consultation, please reach out to the relevant Program Director. Additional potential sources of support and guidance may include your teaching group. </a:t>
            </a:r>
          </a:p>
          <a:p>
            <a:r>
              <a:rPr lang="en-US"/>
              <a:t>Phare share ideas for workshop topics and feedback to help us build on this initiative.</a:t>
            </a:r>
          </a:p>
          <a:p>
            <a:r>
              <a:rPr lang="en-US"/>
              <a:t>Please join us for events at the SSW and talk to students about them. </a:t>
            </a:r>
            <a:endParaRPr lang="en-US" sz="1200"/>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32</a:t>
            </a:fld>
            <a:endParaRPr lang="en-US"/>
          </a:p>
        </p:txBody>
      </p:sp>
    </p:spTree>
    <p:extLst>
      <p:ext uri="{BB962C8B-B14F-4D97-AF65-F5344CB8AC3E}">
        <p14:creationId xmlns:p14="http://schemas.microsoft.com/office/powerpoint/2010/main" val="310393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33</a:t>
            </a:fld>
            <a:endParaRPr lang="en-US"/>
          </a:p>
        </p:txBody>
      </p:sp>
    </p:spTree>
    <p:extLst>
      <p:ext uri="{BB962C8B-B14F-4D97-AF65-F5344CB8AC3E}">
        <p14:creationId xmlns:p14="http://schemas.microsoft.com/office/powerpoint/2010/main" val="213494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3</a:t>
            </a:fld>
            <a:endParaRPr lang="en-US"/>
          </a:p>
        </p:txBody>
      </p:sp>
    </p:spTree>
    <p:extLst>
      <p:ext uri="{BB962C8B-B14F-4D97-AF65-F5344CB8AC3E}">
        <p14:creationId xmlns:p14="http://schemas.microsoft.com/office/powerpoint/2010/main" val="253329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4</a:t>
            </a:fld>
            <a:endParaRPr lang="en-US"/>
          </a:p>
        </p:txBody>
      </p:sp>
    </p:spTree>
    <p:extLst>
      <p:ext uri="{BB962C8B-B14F-4D97-AF65-F5344CB8AC3E}">
        <p14:creationId xmlns:p14="http://schemas.microsoft.com/office/powerpoint/2010/main" val="59483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Strategic Plan</a:t>
            </a:r>
          </a:p>
          <a:p>
            <a:endParaRPr lang="en-US"/>
          </a:p>
          <a:p>
            <a:r>
              <a:rPr lang="en-US"/>
              <a:t>Commitment to teaching, recognizing changing demographics of students, impact of the pandemic, first generation students, diversity of student population, online students/desire for online, differences between BSW/MSW, students managing many responsibilities and roles, many working full-time, may be working in the field already, doing MSW to provide more opportunities within existing workplaces, etc.</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5</a:t>
            </a:fld>
            <a:endParaRPr lang="en-US"/>
          </a:p>
        </p:txBody>
      </p:sp>
    </p:spTree>
    <p:extLst>
      <p:ext uri="{BB962C8B-B14F-4D97-AF65-F5344CB8AC3E}">
        <p14:creationId xmlns:p14="http://schemas.microsoft.com/office/powerpoint/2010/main" val="351986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6</a:t>
            </a:fld>
            <a:endParaRPr lang="en-US"/>
          </a:p>
        </p:txBody>
      </p:sp>
    </p:spTree>
    <p:extLst>
      <p:ext uri="{BB962C8B-B14F-4D97-AF65-F5344CB8AC3E}">
        <p14:creationId xmlns:p14="http://schemas.microsoft.com/office/powerpoint/2010/main" val="194293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 moved the order around</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11</a:t>
            </a:fld>
            <a:endParaRPr lang="en-US"/>
          </a:p>
        </p:txBody>
      </p:sp>
    </p:spTree>
    <p:extLst>
      <p:ext uri="{BB962C8B-B14F-4D97-AF65-F5344CB8AC3E}">
        <p14:creationId xmlns:p14="http://schemas.microsoft.com/office/powerpoint/2010/main" val="129711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MSW program – discuss different program formats and options, specializations; student populations you may have in your courses</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12</a:t>
            </a:fld>
            <a:endParaRPr lang="en-US"/>
          </a:p>
        </p:txBody>
      </p:sp>
    </p:spTree>
    <p:extLst>
      <p:ext uri="{BB962C8B-B14F-4D97-AF65-F5344CB8AC3E}">
        <p14:creationId xmlns:p14="http://schemas.microsoft.com/office/powerpoint/2010/main" val="1855505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Paula – add to slide</a:t>
            </a:r>
          </a:p>
          <a:p>
            <a:endParaRPr lang="en-US"/>
          </a:p>
        </p:txBody>
      </p:sp>
      <p:sp>
        <p:nvSpPr>
          <p:cNvPr id="4" name="Slide Number Placeholder 3"/>
          <p:cNvSpPr>
            <a:spLocks noGrp="1"/>
          </p:cNvSpPr>
          <p:nvPr>
            <p:ph type="sldNum" sz="quarter" idx="5"/>
          </p:nvPr>
        </p:nvSpPr>
        <p:spPr/>
        <p:txBody>
          <a:bodyPr/>
          <a:lstStyle/>
          <a:p>
            <a:fld id="{B262A795-6F94-4A96-B820-B9038480D048}" type="slidenum">
              <a:rPr lang="en-US" smtClean="0"/>
              <a:t>13</a:t>
            </a:fld>
            <a:endParaRPr lang="en-US"/>
          </a:p>
        </p:txBody>
      </p:sp>
    </p:spTree>
    <p:extLst>
      <p:ext uri="{BB962C8B-B14F-4D97-AF65-F5344CB8AC3E}">
        <p14:creationId xmlns:p14="http://schemas.microsoft.com/office/powerpoint/2010/main" val="236520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48A87A34-81AB-432B-8DAE-1953F412C126}" type="datetimeFigureOut">
              <a:rPr lang="en-US" smtClean="0"/>
              <a:t>1/3/2025</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8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1724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4221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8528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7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3452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6800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7527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0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52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150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8A87A34-81AB-432B-8DAE-1953F412C126}" type="datetimeFigureOut">
              <a:rPr lang="en-US" smtClean="0"/>
              <a:pPr/>
              <a:t>1/3/2025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947619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ss.uconn.edu/" TargetMode="External"/><Relationship Id="rId2" Type="http://schemas.openxmlformats.org/officeDocument/2006/relationships/hyperlink" Target="https://payroll.uconn.edu/payroll-help-desk/" TargetMode="Externa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payroll.media.uconn.edu/wp-content/uploads/sites/2008/2024/12/2025-Payroll-Calendar.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ocialwork.uconn.edu/bsw-students-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socialwork.uconn.edu/current-students/" TargetMode="External"/><Relationship Id="rId3" Type="http://schemas.openxmlformats.org/officeDocument/2006/relationships/image" Target="../media/image7.png"/><Relationship Id="rId7" Type="http://schemas.openxmlformats.org/officeDocument/2006/relationships/hyperlink" Target="https://hits.hartford.uconn.edu/" TargetMode="External"/><Relationship Id="rId12" Type="http://schemas.openxmlformats.org/officeDocument/2006/relationships/hyperlink" Target="https://wcenter.hartford.uconn.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socialwork.uconn.edu/bachelors-social-work/bsw-field-education/" TargetMode="External"/><Relationship Id="rId11" Type="http://schemas.openxmlformats.org/officeDocument/2006/relationships/hyperlink" Target="https://mhrc.hartford.uconn.edu/" TargetMode="External"/><Relationship Id="rId5" Type="http://schemas.openxmlformats.org/officeDocument/2006/relationships/hyperlink" Target="https://socialwork.uconn.edu/our-faculty-and-staff/" TargetMode="External"/><Relationship Id="rId10" Type="http://schemas.openxmlformats.org/officeDocument/2006/relationships/hyperlink" Target="https://equity.uconn.edu/pregnant-and-parenting-resources/" TargetMode="External"/><Relationship Id="rId4" Type="http://schemas.openxmlformats.org/officeDocument/2006/relationships/image" Target="../media/image8.svg"/><Relationship Id="rId9" Type="http://schemas.openxmlformats.org/officeDocument/2006/relationships/hyperlink" Target="https://csd.uconn.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egistrar.uconn.edu/academic-calenda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kb.uconn.edu/space/SAS/10758194560/Instructors+and+Advisor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studentadmin.uconn.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customXml" Target="../ink/ink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7.png"/><Relationship Id="rId4" Type="http://schemas.openxmlformats.org/officeDocument/2006/relationships/customXml" Target="../ink/ink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huskyct.uconn.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s://cetl.uconn.ed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socialwork.uconn.edu/info-faculty-staf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Chelsea.lebron@uconn.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mailto:Rachel.schwartz@uconn.edu" TargetMode="External"/><Relationship Id="rId4" Type="http://schemas.openxmlformats.org/officeDocument/2006/relationships/hyperlink" Target="mailto:Paula.nieman@uconn.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onecard.uconn.edu/the-one-card/regional-campus-contacts/" TargetMode="Externa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hyperlink" Target="https://www.uscis.gov/i-9" TargetMode="External"/><Relationship Id="rId2" Type="http://schemas.openxmlformats.org/officeDocument/2006/relationships/hyperlink" Target="mailto:Iris.Strong@uconn.edu" TargetMode="Externa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studentadmin.uconn.edu/" TargetMode="External"/><Relationship Id="rId2" Type="http://schemas.openxmlformats.org/officeDocument/2006/relationships/hyperlink" Target="https://netid.uconn.edu/"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email.uconn.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utside a building&#10;&#10;Description automatically generated">
            <a:extLst>
              <a:ext uri="{FF2B5EF4-FFF2-40B4-BE49-F238E27FC236}">
                <a16:creationId xmlns:a16="http://schemas.microsoft.com/office/drawing/2014/main" id="{D65915A9-DDEC-CAF5-C3A2-092837FC9CA5}"/>
              </a:ext>
            </a:extLst>
          </p:cNvPr>
          <p:cNvPicPr>
            <a:picLocks noChangeAspect="1"/>
          </p:cNvPicPr>
          <p:nvPr/>
        </p:nvPicPr>
        <p:blipFill>
          <a:blip r:embed="rId3"/>
          <a:stretch>
            <a:fillRect/>
          </a:stretch>
        </p:blipFill>
        <p:spPr>
          <a:xfrm>
            <a:off x="942018" y="2755755"/>
            <a:ext cx="10302883" cy="3742816"/>
          </a:xfrm>
          <a:prstGeom prst="rect">
            <a:avLst/>
          </a:prstGeom>
        </p:spPr>
      </p:pic>
      <p:sp>
        <p:nvSpPr>
          <p:cNvPr id="2" name="Title 1">
            <a:extLst>
              <a:ext uri="{FF2B5EF4-FFF2-40B4-BE49-F238E27FC236}">
                <a16:creationId xmlns:a16="http://schemas.microsoft.com/office/drawing/2014/main" id="{B181F489-B701-4C74-9747-27C8656A89CC}"/>
              </a:ext>
            </a:extLst>
          </p:cNvPr>
          <p:cNvSpPr>
            <a:spLocks noGrp="1"/>
          </p:cNvSpPr>
          <p:nvPr>
            <p:ph type="ctrTitle"/>
          </p:nvPr>
        </p:nvSpPr>
        <p:spPr>
          <a:xfrm>
            <a:off x="1109979" y="547500"/>
            <a:ext cx="9966960" cy="2208255"/>
          </a:xfrm>
        </p:spPr>
        <p:txBody>
          <a:bodyPr>
            <a:normAutofit fontScale="90000"/>
          </a:bodyPr>
          <a:lstStyle/>
          <a:p>
            <a:pPr algn="ctr"/>
            <a:r>
              <a:rPr lang="en-US" sz="5300" dirty="0">
                <a:solidFill>
                  <a:schemeClr val="bg1"/>
                </a:solidFill>
                <a:latin typeface="Calibri" panose="020F0502020204030204" pitchFamily="34" charset="0"/>
                <a:ea typeface="Calibri" panose="020F0502020204030204" pitchFamily="34" charset="0"/>
                <a:cs typeface="Calibri" panose="020F0502020204030204" pitchFamily="34" charset="0"/>
              </a:rPr>
              <a:t>UConn School of Social Work</a:t>
            </a:r>
            <a:br>
              <a:rPr lang="en-US" sz="53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5300" dirty="0">
                <a:solidFill>
                  <a:schemeClr val="bg1"/>
                </a:solidFill>
                <a:latin typeface="Calibri" panose="020F0502020204030204" pitchFamily="34" charset="0"/>
                <a:ea typeface="Calibri" panose="020F0502020204030204" pitchFamily="34" charset="0"/>
                <a:cs typeface="Calibri" panose="020F0502020204030204" pitchFamily="34" charset="0"/>
              </a:rPr>
              <a:t>Orientation and Welcome for </a:t>
            </a:r>
            <a:br>
              <a:rPr lang="en-US" sz="53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5300" dirty="0">
                <a:solidFill>
                  <a:schemeClr val="bg1"/>
                </a:solidFill>
                <a:latin typeface="Calibri" panose="020F0502020204030204" pitchFamily="34" charset="0"/>
                <a:ea typeface="Calibri" panose="020F0502020204030204" pitchFamily="34" charset="0"/>
                <a:cs typeface="Calibri" panose="020F0502020204030204" pitchFamily="34" charset="0"/>
              </a:rPr>
              <a:t>New Adjunct Instructors</a:t>
            </a:r>
            <a:br>
              <a:rPr lang="en-US" sz="4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4800" dirty="0">
                <a:solidFill>
                  <a:schemeClr val="bg1"/>
                </a:solidFill>
                <a:latin typeface="Calibri" panose="020F0502020204030204" pitchFamily="34" charset="0"/>
                <a:ea typeface="Calibri" panose="020F0502020204030204" pitchFamily="34" charset="0"/>
                <a:cs typeface="Calibri" panose="020F0502020204030204" pitchFamily="34" charset="0"/>
              </a:rPr>
              <a:t>Spring 2025 </a:t>
            </a:r>
          </a:p>
        </p:txBody>
      </p:sp>
    </p:spTree>
    <p:extLst>
      <p:ext uri="{BB962C8B-B14F-4D97-AF65-F5344CB8AC3E}">
        <p14:creationId xmlns:p14="http://schemas.microsoft.com/office/powerpoint/2010/main" val="616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615503" y="340718"/>
            <a:ext cx="9875520" cy="1356360"/>
          </a:xfrm>
        </p:spPr>
        <p:txBody>
          <a:bodyPr/>
          <a:lstStyle/>
          <a:p>
            <a:r>
              <a:rPr lang="en-US">
                <a:latin typeface="Rockwell" panose="02060603020205020403" pitchFamily="18" charset="0"/>
              </a:rPr>
              <a:t>First Paycheck and Direct Deposit</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470452686"/>
              </p:ext>
            </p:extLst>
          </p:nvPr>
        </p:nvGraphicFramePr>
        <p:xfrm>
          <a:off x="1159668" y="1697077"/>
          <a:ext cx="9872664" cy="4086543"/>
        </p:xfrm>
        <a:graphic>
          <a:graphicData uri="http://schemas.openxmlformats.org/drawingml/2006/table">
            <a:tbl>
              <a:tblPr firstRow="1" bandRow="1">
                <a:tableStyleId>{5C22544A-7EE6-4342-B048-85BDC9FD1C3A}</a:tableStyleId>
              </a:tblPr>
              <a:tblGrid>
                <a:gridCol w="4936332">
                  <a:extLst>
                    <a:ext uri="{9D8B030D-6E8A-4147-A177-3AD203B41FA5}">
                      <a16:colId xmlns:a16="http://schemas.microsoft.com/office/drawing/2014/main" val="743422230"/>
                    </a:ext>
                  </a:extLst>
                </a:gridCol>
                <a:gridCol w="4936332">
                  <a:extLst>
                    <a:ext uri="{9D8B030D-6E8A-4147-A177-3AD203B41FA5}">
                      <a16:colId xmlns:a16="http://schemas.microsoft.com/office/drawing/2014/main" val="777156215"/>
                    </a:ext>
                  </a:extLst>
                </a:gridCol>
              </a:tblGrid>
              <a:tr h="340709">
                <a:tc gridSpan="2">
                  <a:txBody>
                    <a:bodyPr/>
                    <a:lstStyle/>
                    <a:p>
                      <a:r>
                        <a:rPr lang="en-US">
                          <a:latin typeface="Tahoma" panose="020B0604030504040204" pitchFamily="34" charset="0"/>
                          <a:ea typeface="Tahoma" panose="020B0604030504040204" pitchFamily="34" charset="0"/>
                          <a:cs typeface="Tahoma" panose="020B0604030504040204" pitchFamily="34" charset="0"/>
                        </a:rPr>
                        <a:t>Payroll Information</a:t>
                      </a:r>
                    </a:p>
                  </a:txBody>
                  <a:tcPr/>
                </a:tc>
                <a:tc hMerge="1">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96822786"/>
                  </a:ext>
                </a:extLst>
              </a:tr>
              <a:tr h="3400488">
                <a:tc>
                  <a:txBody>
                    <a:bodyPr/>
                    <a:lstStyle/>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lang="en-US" sz="2400" i="0">
                          <a:solidFill>
                            <a:schemeClr val="tx1"/>
                          </a:solidFill>
                          <a:latin typeface="Tahoma" panose="020B0604030504040204" pitchFamily="34" charset="0"/>
                          <a:ea typeface="Tahoma" panose="020B0604030504040204" pitchFamily="34" charset="0"/>
                          <a:cs typeface="Tahoma" panose="020B0604030504040204" pitchFamily="34" charset="0"/>
                        </a:rPr>
                        <a:t>Paychecks are issued </a:t>
                      </a:r>
                      <a:r>
                        <a:rPr lang="en-US" sz="2400" b="1" i="0">
                          <a:solidFill>
                            <a:schemeClr val="tx1"/>
                          </a:solidFill>
                          <a:latin typeface="Tahoma" panose="020B0604030504040204" pitchFamily="34" charset="0"/>
                          <a:ea typeface="Tahoma" panose="020B0604030504040204" pitchFamily="34" charset="0"/>
                          <a:cs typeface="Tahoma" panose="020B0604030504040204" pitchFamily="34" charset="0"/>
                        </a:rPr>
                        <a:t>bi-weekly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i="0">
                          <a:solidFill>
                            <a:schemeClr val="tx1"/>
                          </a:solidFill>
                          <a:latin typeface="Tahoma" panose="020B0604030504040204" pitchFamily="34" charset="0"/>
                          <a:ea typeface="Tahoma" panose="020B0604030504040204" pitchFamily="34" charset="0"/>
                          <a:cs typeface="Tahoma" panose="020B0604030504040204" pitchFamily="34" charset="0"/>
                        </a:rPr>
                        <a:t>Your paychecks will be mailed to you until you set up direct deposit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i="0">
                          <a:solidFill>
                            <a:schemeClr val="tx1"/>
                          </a:solidFill>
                          <a:latin typeface="Tahoma" panose="020B0604030504040204" pitchFamily="34" charset="0"/>
                          <a:ea typeface="Tahoma" panose="020B0604030504040204" pitchFamily="34" charset="0"/>
                          <a:cs typeface="Tahoma" panose="020B0604030504040204" pitchFamily="34" charset="0"/>
                        </a:rPr>
                        <a:t>Payroll Helpdesk: </a:t>
                      </a:r>
                      <a:r>
                        <a:rPr lang="en-US" sz="2400" i="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https://payroll.uconn.edu/payroll-help-desk/</a:t>
                      </a:r>
                      <a:r>
                        <a:rPr lang="en-US" sz="2400" i="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lang="en-US" sz="2000" i="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400" i="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tc>
                  <a:txBody>
                    <a:bodyPr/>
                    <a:lstStyle/>
                    <a:p>
                      <a:pPr marL="285750" indent="-285750">
                        <a:lnSpc>
                          <a:spcPct val="100000"/>
                        </a:lnSpc>
                        <a:spcAft>
                          <a:spcPts val="1200"/>
                        </a:spcAft>
                        <a:buFont typeface="Wingdings" panose="05000000000000000000" pitchFamily="2" charset="2"/>
                        <a:buChar char="Ø"/>
                      </a:pPr>
                      <a:r>
                        <a:rPr lang="en-US" sz="2000" dirty="0">
                          <a:latin typeface="Tahoma" panose="020B0604030504040204" pitchFamily="34" charset="0"/>
                          <a:ea typeface="Tahoma" panose="020B0604030504040204" pitchFamily="34" charset="0"/>
                          <a:cs typeface="Tahoma" panose="020B0604030504040204" pitchFamily="34" charset="0"/>
                        </a:rPr>
                        <a:t>Direct deposit is available in </a:t>
                      </a:r>
                      <a:r>
                        <a:rPr lang="en-US" sz="2000" dirty="0">
                          <a:latin typeface="Tahoma" panose="020B0604030504040204" pitchFamily="34" charset="0"/>
                          <a:ea typeface="Tahoma" panose="020B0604030504040204" pitchFamily="34" charset="0"/>
                          <a:cs typeface="Tahoma" panose="020B0604030504040204" pitchFamily="34" charset="0"/>
                          <a:hlinkClick r:id="rId3"/>
                        </a:rPr>
                        <a:t>https://ess.uconn.edu/</a:t>
                      </a:r>
                      <a:r>
                        <a:rPr lang="en-US" sz="2000" dirty="0">
                          <a:latin typeface="Tahoma" panose="020B0604030504040204" pitchFamily="34" charset="0"/>
                          <a:ea typeface="Tahoma" panose="020B0604030504040204" pitchFamily="34" charset="0"/>
                          <a:cs typeface="Tahoma" panose="020B0604030504040204" pitchFamily="34" charset="0"/>
                        </a:rPr>
                        <a:t> (Core-CT) after your start date</a:t>
                      </a:r>
                    </a:p>
                    <a:p>
                      <a:pPr marL="285750" indent="-285750">
                        <a:lnSpc>
                          <a:spcPct val="150000"/>
                        </a:lnSpc>
                        <a:buFont typeface="Wingdings" panose="05000000000000000000" pitchFamily="2" charset="2"/>
                        <a:buChar char="Ø"/>
                      </a:pPr>
                      <a:r>
                        <a:rPr lang="en-US" sz="2000" dirty="0">
                          <a:latin typeface="Tahoma" panose="020B0604030504040204" pitchFamily="34" charset="0"/>
                          <a:ea typeface="Tahoma" panose="020B0604030504040204" pitchFamily="34" charset="0"/>
                          <a:cs typeface="Tahoma" panose="020B0604030504040204" pitchFamily="34" charset="0"/>
                        </a:rPr>
                        <a:t>Link to 2025 Payroll Calendar: </a:t>
                      </a:r>
                      <a:r>
                        <a:rPr lang="en-US" sz="1800" dirty="0">
                          <a:latin typeface="Tahoma" panose="020B0604030504040204" pitchFamily="34" charset="0"/>
                          <a:ea typeface="Tahoma" panose="020B0604030504040204" pitchFamily="34" charset="0"/>
                          <a:cs typeface="Tahoma" panose="020B0604030504040204" pitchFamily="34" charset="0"/>
                          <a:hlinkClick r:id="rId4"/>
                        </a:rPr>
                        <a:t>https://payroll.media.uconn.edu/wp-content/uploads/sites/2008/2024/12/2025-Payroll-Calendar.pdf</a:t>
                      </a:r>
                      <a:r>
                        <a:rPr lang="en-US" sz="1800"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6" name="Graphic 5" descr="Payroll with solid fill">
            <a:extLst>
              <a:ext uri="{FF2B5EF4-FFF2-40B4-BE49-F238E27FC236}">
                <a16:creationId xmlns:a16="http://schemas.microsoft.com/office/drawing/2014/main" id="{4EB9B8F3-E8B7-7BDE-6725-063CFF37D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7932" y="561698"/>
            <a:ext cx="914400" cy="914400"/>
          </a:xfrm>
          <a:prstGeom prst="rect">
            <a:avLst/>
          </a:prstGeom>
        </p:spPr>
      </p:pic>
    </p:spTree>
    <p:extLst>
      <p:ext uri="{BB962C8B-B14F-4D97-AF65-F5344CB8AC3E}">
        <p14:creationId xmlns:p14="http://schemas.microsoft.com/office/powerpoint/2010/main" val="368327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140144" y="391828"/>
            <a:ext cx="9875520" cy="1356360"/>
          </a:xfrm>
        </p:spPr>
        <p:txBody>
          <a:bodyPr>
            <a:normAutofit/>
          </a:bodyPr>
          <a:lstStyle/>
          <a:p>
            <a:pPr algn="ctr"/>
            <a:r>
              <a:rPr lang="en-US" sz="5400">
                <a:latin typeface="Rockwell" panose="02060603020205020403" pitchFamily="18" charset="0"/>
              </a:rPr>
              <a:t>MSW and BSW Programs</a:t>
            </a:r>
          </a:p>
        </p:txBody>
      </p:sp>
      <p:pic>
        <p:nvPicPr>
          <p:cNvPr id="9" name="Picture 8" descr="A group of people standing in front of a building&#10;&#10;Description automatically generated">
            <a:extLst>
              <a:ext uri="{FF2B5EF4-FFF2-40B4-BE49-F238E27FC236}">
                <a16:creationId xmlns:a16="http://schemas.microsoft.com/office/drawing/2014/main" id="{D6F0D0F3-1DAD-235C-D6FD-3B846784FC15}"/>
              </a:ext>
            </a:extLst>
          </p:cNvPr>
          <p:cNvPicPr>
            <a:picLocks noChangeAspect="1"/>
          </p:cNvPicPr>
          <p:nvPr/>
        </p:nvPicPr>
        <p:blipFill>
          <a:blip r:embed="rId3"/>
          <a:stretch>
            <a:fillRect/>
          </a:stretch>
        </p:blipFill>
        <p:spPr>
          <a:xfrm>
            <a:off x="228600" y="1748188"/>
            <a:ext cx="11742821" cy="3963204"/>
          </a:xfrm>
          <a:prstGeom prst="rect">
            <a:avLst/>
          </a:prstGeom>
        </p:spPr>
      </p:pic>
    </p:spTree>
    <p:extLst>
      <p:ext uri="{BB962C8B-B14F-4D97-AF65-F5344CB8AC3E}">
        <p14:creationId xmlns:p14="http://schemas.microsoft.com/office/powerpoint/2010/main" val="406658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615502" y="340718"/>
            <a:ext cx="10416829" cy="1356360"/>
          </a:xfrm>
        </p:spPr>
        <p:txBody>
          <a:bodyPr/>
          <a:lstStyle/>
          <a:p>
            <a:r>
              <a:rPr lang="en-US">
                <a:latin typeface="Rockwell" panose="02060603020205020403" pitchFamily="18" charset="0"/>
              </a:rPr>
              <a:t>Master of Social Work (MSW) Program</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738971022"/>
              </p:ext>
            </p:extLst>
          </p:nvPr>
        </p:nvGraphicFramePr>
        <p:xfrm>
          <a:off x="1159668" y="1697078"/>
          <a:ext cx="9872664" cy="3693160"/>
        </p:xfrm>
        <a:graphic>
          <a:graphicData uri="http://schemas.openxmlformats.org/drawingml/2006/table">
            <a:tbl>
              <a:tblPr firstRow="1" bandRow="1">
                <a:tableStyleId>{5C22544A-7EE6-4342-B048-85BDC9FD1C3A}</a:tableStyleId>
              </a:tblPr>
              <a:tblGrid>
                <a:gridCol w="6119437">
                  <a:extLst>
                    <a:ext uri="{9D8B030D-6E8A-4147-A177-3AD203B41FA5}">
                      <a16:colId xmlns:a16="http://schemas.microsoft.com/office/drawing/2014/main" val="743422230"/>
                    </a:ext>
                  </a:extLst>
                </a:gridCol>
                <a:gridCol w="3753227">
                  <a:extLst>
                    <a:ext uri="{9D8B030D-6E8A-4147-A177-3AD203B41FA5}">
                      <a16:colId xmlns:a16="http://schemas.microsoft.com/office/drawing/2014/main" val="777156215"/>
                    </a:ext>
                  </a:extLst>
                </a:gridCol>
              </a:tblGrid>
              <a:tr h="360730">
                <a:tc>
                  <a:txBody>
                    <a:bodyPr/>
                    <a:lstStyle/>
                    <a:p>
                      <a:r>
                        <a:rPr lang="en-US" sz="1800">
                          <a:latin typeface="Tahoma" panose="020B0604030504040204" pitchFamily="34" charset="0"/>
                          <a:ea typeface="Tahoma" panose="020B0604030504040204" pitchFamily="34" charset="0"/>
                          <a:cs typeface="Tahoma" panose="020B0604030504040204" pitchFamily="34" charset="0"/>
                        </a:rPr>
                        <a:t>On Campus:</a:t>
                      </a:r>
                    </a:p>
                  </a:txBody>
                  <a:tcPr/>
                </a:tc>
                <a:tc>
                  <a:txBody>
                    <a:bodyPr/>
                    <a:lstStyle/>
                    <a:p>
                      <a:r>
                        <a:rPr lang="en-US" sz="1800">
                          <a:latin typeface="Tahoma" panose="020B0604030504040204" pitchFamily="34" charset="0"/>
                          <a:ea typeface="Tahoma" panose="020B0604030504040204" pitchFamily="34" charset="0"/>
                          <a:cs typeface="Tahoma" panose="020B0604030504040204" pitchFamily="34" charset="0"/>
                        </a:rPr>
                        <a:t>100% Online</a:t>
                      </a:r>
                    </a:p>
                  </a:txBody>
                  <a:tcPr/>
                </a:tc>
                <a:extLst>
                  <a:ext uri="{0D108BD9-81ED-4DB2-BD59-A6C34878D82A}">
                    <a16:rowId xmlns:a16="http://schemas.microsoft.com/office/drawing/2014/main" val="2496822786"/>
                  </a:ext>
                </a:extLst>
              </a:tr>
              <a:tr h="3187960">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i="0">
                          <a:solidFill>
                            <a:schemeClr val="tx1"/>
                          </a:solidFill>
                          <a:latin typeface="Tahoma" panose="020B0604030504040204" pitchFamily="34" charset="0"/>
                          <a:ea typeface="Tahoma" panose="020B0604030504040204" pitchFamily="34" charset="0"/>
                          <a:cs typeface="Tahoma" panose="020B0604030504040204" pitchFamily="34" charset="0"/>
                        </a:rPr>
                        <a:t>Students have opportunity to take some online courses as well)</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i="0">
                          <a:solidFill>
                            <a:schemeClr val="tx1"/>
                          </a:solidFill>
                          <a:latin typeface="Tahoma" panose="020B0604030504040204" pitchFamily="34" charset="0"/>
                          <a:ea typeface="Tahoma" panose="020B0604030504040204" pitchFamily="34" charset="0"/>
                          <a:cs typeface="Tahoma" panose="020B0604030504040204" pitchFamily="34" charset="0"/>
                        </a:rPr>
                        <a:t>2-year, 3-year and 4-year options; Advanced Standing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b="1" i="0">
                          <a:solidFill>
                            <a:schemeClr val="tx1"/>
                          </a:solidFill>
                          <a:latin typeface="Tahoma" panose="020B0604030504040204" pitchFamily="34" charset="0"/>
                          <a:ea typeface="Tahoma" panose="020B0604030504040204" pitchFamily="34" charset="0"/>
                          <a:cs typeface="Tahoma" panose="020B0604030504040204" pitchFamily="34" charset="0"/>
                        </a:rPr>
                        <a:t>Concentrations include</a:t>
                      </a:r>
                      <a:r>
                        <a:rPr lang="en-US" sz="1800" i="0">
                          <a:solidFill>
                            <a:schemeClr val="tx1"/>
                          </a:solidFill>
                          <a:latin typeface="Tahoma" panose="020B0604030504040204" pitchFamily="34" charset="0"/>
                          <a:ea typeface="Tahoma" panose="020B0604030504040204" pitchFamily="34" charset="0"/>
                          <a:cs typeface="Tahoma" panose="020B0604030504040204" pitchFamily="34" charset="0"/>
                        </a:rPr>
                        <a:t>: Individuals, Groups and Families; Policy Practice and Community Organizing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b="1" i="0">
                          <a:solidFill>
                            <a:schemeClr val="tx1"/>
                          </a:solidFill>
                          <a:latin typeface="Tahoma" panose="020B0604030504040204" pitchFamily="34" charset="0"/>
                          <a:ea typeface="Tahoma" panose="020B0604030504040204" pitchFamily="34" charset="0"/>
                          <a:cs typeface="Tahoma" panose="020B0604030504040204" pitchFamily="34" charset="0"/>
                        </a:rPr>
                        <a:t>Specialized programs </a:t>
                      </a:r>
                      <a:r>
                        <a:rPr lang="en-US" sz="1800" i="0">
                          <a:solidFill>
                            <a:schemeClr val="tx1"/>
                          </a:solidFill>
                          <a:latin typeface="Tahoma" panose="020B0604030504040204" pitchFamily="34" charset="0"/>
                          <a:ea typeface="Tahoma" panose="020B0604030504040204" pitchFamily="34" charset="0"/>
                          <a:cs typeface="Tahoma" panose="020B0604030504040204" pitchFamily="34" charset="0"/>
                        </a:rPr>
                        <a:t>– Connecticut ¡Adelante!, Scholars in Aging, School Social Work, DCF Cohort Program</a:t>
                      </a:r>
                    </a:p>
                  </a:txBody>
                  <a:tcPr>
                    <a:solidFill>
                      <a:schemeClr val="accent3">
                        <a:lumMod val="20000"/>
                        <a:lumOff val="80000"/>
                      </a:schemeClr>
                    </a:solidFill>
                  </a:tcPr>
                </a:tc>
                <a:tc>
                  <a:txBody>
                    <a:bodyPr/>
                    <a:lstStyle/>
                    <a:p>
                      <a:pPr marL="285750" indent="-285750">
                        <a:lnSpc>
                          <a:spcPct val="100000"/>
                        </a:lnSpc>
                        <a:spcAft>
                          <a:spcPts val="1200"/>
                        </a:spcAft>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Started Fall 2024</a:t>
                      </a:r>
                    </a:p>
                    <a:p>
                      <a:pPr marL="285750" indent="-285750">
                        <a:lnSpc>
                          <a:spcPct val="100000"/>
                        </a:lnSpc>
                        <a:spcAft>
                          <a:spcPts val="1200"/>
                        </a:spcAft>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3-year/PT program with students taking 1 synchronous online and 1 asynchronous online course each semester; do not start practicum until Year 2</a:t>
                      </a:r>
                    </a:p>
                    <a:p>
                      <a:pPr marL="285750" indent="-285750">
                        <a:lnSpc>
                          <a:spcPct val="100000"/>
                        </a:lnSpc>
                        <a:spcAft>
                          <a:spcPts val="1200"/>
                        </a:spcAft>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Individuals, Groups and Families concentration</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
        <p:nvSpPr>
          <p:cNvPr id="5" name="TextBox 4">
            <a:extLst>
              <a:ext uri="{FF2B5EF4-FFF2-40B4-BE49-F238E27FC236}">
                <a16:creationId xmlns:a16="http://schemas.microsoft.com/office/drawing/2014/main" id="{8A0ED53D-51C5-467B-9FDF-9FA169990ADB}"/>
              </a:ext>
            </a:extLst>
          </p:cNvPr>
          <p:cNvSpPr txBox="1"/>
          <p:nvPr/>
        </p:nvSpPr>
        <p:spPr>
          <a:xfrm>
            <a:off x="1704474" y="5740749"/>
            <a:ext cx="8783051" cy="400110"/>
          </a:xfrm>
          <a:prstGeom prst="rect">
            <a:avLst/>
          </a:prstGeom>
          <a:noFill/>
        </p:spPr>
        <p:txBody>
          <a:bodyPr wrap="square">
            <a:spAutoFit/>
          </a:bodyPr>
          <a:lstStyle/>
          <a:p>
            <a:r>
              <a:rPr lang="nl-NL" sz="2000" b="1">
                <a:highlight>
                  <a:srgbClr val="FFFF00"/>
                </a:highlight>
                <a:latin typeface="Tahoma" panose="020B0604030504040204" pitchFamily="34" charset="0"/>
                <a:ea typeface="Tahoma" panose="020B0604030504040204" pitchFamily="34" charset="0"/>
                <a:cs typeface="Tahoma" panose="020B0604030504040204" pitchFamily="34" charset="0"/>
              </a:rPr>
              <a:t>MSW Student Handbook </a:t>
            </a:r>
            <a:r>
              <a:rPr lang="nl-NL" sz="2000">
                <a:highlight>
                  <a:srgbClr val="FFFF00"/>
                </a:highlight>
                <a:latin typeface="Tahoma" panose="020B0604030504040204" pitchFamily="34" charset="0"/>
                <a:ea typeface="Tahoma" panose="020B0604030504040204" pitchFamily="34" charset="0"/>
                <a:cs typeface="Tahoma" panose="020B0604030504040204" pitchFamily="34" charset="0"/>
              </a:rPr>
              <a:t>- https://socialwork.uconn.edu/msw-students/</a:t>
            </a:r>
          </a:p>
        </p:txBody>
      </p:sp>
    </p:spTree>
    <p:extLst>
      <p:ext uri="{BB962C8B-B14F-4D97-AF65-F5344CB8AC3E}">
        <p14:creationId xmlns:p14="http://schemas.microsoft.com/office/powerpoint/2010/main" val="402110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Bachelor of Social Work (BSW)</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2449698094"/>
              </p:ext>
            </p:extLst>
          </p:nvPr>
        </p:nvGraphicFramePr>
        <p:xfrm>
          <a:off x="1158240" y="1601227"/>
          <a:ext cx="9875520" cy="4435869"/>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72727">
                <a:tc>
                  <a:txBody>
                    <a:bodyPr/>
                    <a:lstStyle/>
                    <a:p>
                      <a:r>
                        <a:rPr lang="en-US">
                          <a:solidFill>
                            <a:schemeClr val="bg1"/>
                          </a:solidFill>
                          <a:latin typeface="Tahoma" panose="020B0604030504040204" pitchFamily="34" charset="0"/>
                          <a:ea typeface="Tahoma" panose="020B0604030504040204" pitchFamily="34" charset="0"/>
                          <a:cs typeface="Tahoma" panose="020B0604030504040204" pitchFamily="34" charset="0"/>
                        </a:rPr>
                        <a:t>BSW Program</a:t>
                      </a:r>
                    </a:p>
                  </a:txBody>
                  <a:tcPr/>
                </a:tc>
                <a:extLst>
                  <a:ext uri="{0D108BD9-81ED-4DB2-BD59-A6C34878D82A}">
                    <a16:rowId xmlns:a16="http://schemas.microsoft.com/office/drawing/2014/main" val="2496822786"/>
                  </a:ext>
                </a:extLst>
              </a:tr>
              <a:tr h="3963142">
                <a:tc>
                  <a:txBody>
                    <a:bodyPr/>
                    <a:lstStyle/>
                    <a:p>
                      <a:pPr marL="285750" marR="0" lvl="0" indent="-285750" algn="l" defTabSz="457200" rtl="0" eaLnBrk="1" fontAlgn="auto" latinLnBrk="0" hangingPunct="1">
                        <a:lnSpc>
                          <a:spcPct val="100000"/>
                        </a:lnSpc>
                        <a:spcBef>
                          <a:spcPct val="20000"/>
                        </a:spcBef>
                        <a:spcAft>
                          <a:spcPts val="600"/>
                        </a:spcAft>
                        <a:buClrTx/>
                        <a:buSzPct val="115000"/>
                        <a:buFont typeface="Arial"/>
                        <a:buChar char="•"/>
                        <a:tabLst/>
                        <a:defRPr/>
                      </a:pPr>
                      <a:r>
                        <a:rPr kumimoji="0" lang="en-US" sz="27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Prepares students for entry-level generalist practice AND for advanced standing MSW study</a:t>
                      </a:r>
                    </a:p>
                    <a:p>
                      <a:pPr marL="285750" marR="0" lvl="0" indent="-285750" algn="l" defTabSz="457200" rtl="0" eaLnBrk="1" fontAlgn="auto" latinLnBrk="0" hangingPunct="1">
                        <a:lnSpc>
                          <a:spcPct val="100000"/>
                        </a:lnSpc>
                        <a:spcBef>
                          <a:spcPct val="20000"/>
                        </a:spcBef>
                        <a:spcAft>
                          <a:spcPts val="600"/>
                        </a:spcAft>
                        <a:buClrTx/>
                        <a:buSzPct val="115000"/>
                        <a:buFont typeface="Arial"/>
                        <a:buChar char="•"/>
                        <a:tabLst/>
                        <a:defRPr/>
                      </a:pPr>
                      <a:r>
                        <a:rPr kumimoji="0" lang="en-US" sz="27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In-person, cohort model (25 students/class) completed in students’ junior and senior undergraduate years</a:t>
                      </a:r>
                    </a:p>
                    <a:p>
                      <a:pPr marL="285750" marR="0" lvl="0" indent="-285750" algn="l" defTabSz="457200" rtl="0" eaLnBrk="1" fontAlgn="auto" latinLnBrk="0" hangingPunct="1">
                        <a:lnSpc>
                          <a:spcPct val="100000"/>
                        </a:lnSpc>
                        <a:spcBef>
                          <a:spcPct val="20000"/>
                        </a:spcBef>
                        <a:spcAft>
                          <a:spcPts val="600"/>
                        </a:spcAft>
                        <a:buClrTx/>
                        <a:buSzPct val="115000"/>
                        <a:buFont typeface="Arial"/>
                        <a:buChar char="•"/>
                        <a:tabLst/>
                        <a:defRPr/>
                      </a:pPr>
                      <a:r>
                        <a:rPr kumimoji="0" lang="en-US" sz="27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Curriculum is similar to MSW foundation year, and includes 406 hour practicum</a:t>
                      </a:r>
                    </a:p>
                    <a:p>
                      <a:pPr marL="285750" marR="0" lvl="0" indent="-285750" algn="l" defTabSz="457200" rtl="0" eaLnBrk="1" fontAlgn="auto" latinLnBrk="0" hangingPunct="1">
                        <a:lnSpc>
                          <a:spcPct val="100000"/>
                        </a:lnSpc>
                        <a:spcBef>
                          <a:spcPct val="20000"/>
                        </a:spcBef>
                        <a:spcAft>
                          <a:spcPts val="600"/>
                        </a:spcAft>
                        <a:buClrTx/>
                        <a:buSzPct val="115000"/>
                        <a:buFont typeface="Arial"/>
                        <a:buChar char="•"/>
                        <a:tabLst/>
                        <a:defRPr/>
                      </a:pPr>
                      <a:r>
                        <a:rPr kumimoji="0" lang="en-US" sz="2700" b="0" i="0" u="none" strike="noStrike" kern="1200" cap="none" spc="0" normalizeH="0" baseline="0" noProof="0">
                          <a:ln>
                            <a:noFill/>
                          </a:ln>
                          <a:solidFill>
                            <a:prstClr val="black"/>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BSW Student Handbook - </a:t>
                      </a:r>
                      <a:r>
                        <a:rPr kumimoji="0" lang="en-US" sz="2100" b="0" i="0" u="none" strike="noStrike" kern="1200" cap="none" spc="0" normalizeH="0" baseline="0" noProof="0">
                          <a:ln>
                            <a:noFill/>
                          </a:ln>
                          <a:solidFill>
                            <a:srgbClr val="002060"/>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https://socialwork.uconn.edu/bsw-students-2/</a:t>
                      </a:r>
                      <a:endParaRPr kumimoji="0" lang="en-US" sz="2100" b="0" i="0" u="none" strike="noStrike" kern="1200" cap="none" spc="0" normalizeH="0" baseline="0" noProof="0">
                        <a:ln>
                          <a:noFill/>
                        </a:ln>
                        <a:solidFill>
                          <a:srgbClr val="002060"/>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1063413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159667" y="229482"/>
            <a:ext cx="9875520" cy="1356360"/>
          </a:xfrm>
        </p:spPr>
        <p:txBody>
          <a:bodyPr>
            <a:normAutofit/>
          </a:bodyPr>
          <a:lstStyle/>
          <a:p>
            <a:pPr algn="ctr"/>
            <a:r>
              <a:rPr lang="en-US" sz="5400">
                <a:latin typeface="Rockwell" panose="02060603020205020403" pitchFamily="18" charset="0"/>
              </a:rPr>
              <a:t>Who’s Who</a:t>
            </a:r>
          </a:p>
        </p:txBody>
      </p:sp>
      <p:pic>
        <p:nvPicPr>
          <p:cNvPr id="9" name="Graphic 8" descr="Wave Gesture with solid fill">
            <a:extLst>
              <a:ext uri="{FF2B5EF4-FFF2-40B4-BE49-F238E27FC236}">
                <a16:creationId xmlns:a16="http://schemas.microsoft.com/office/drawing/2014/main" id="{BFCDD447-F2CF-F4A8-FB2B-F5535CBA4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5893" y="425236"/>
            <a:ext cx="914400" cy="914400"/>
          </a:xfrm>
          <a:prstGeom prst="rect">
            <a:avLst/>
          </a:prstGeom>
        </p:spPr>
      </p:pic>
      <p:graphicFrame>
        <p:nvGraphicFramePr>
          <p:cNvPr id="3" name="Content Placeholder 3">
            <a:extLst>
              <a:ext uri="{FF2B5EF4-FFF2-40B4-BE49-F238E27FC236}">
                <a16:creationId xmlns:a16="http://schemas.microsoft.com/office/drawing/2014/main" id="{7D0988E3-3F00-C1EF-2F15-69DB26B5A148}"/>
              </a:ext>
            </a:extLst>
          </p:cNvPr>
          <p:cNvGraphicFramePr>
            <a:graphicFrameLocks/>
          </p:cNvGraphicFramePr>
          <p:nvPr>
            <p:extLst>
              <p:ext uri="{D42A27DB-BD31-4B8C-83A1-F6EECF244321}">
                <p14:modId xmlns:p14="http://schemas.microsoft.com/office/powerpoint/2010/main" val="2072165818"/>
              </p:ext>
            </p:extLst>
          </p:nvPr>
        </p:nvGraphicFramePr>
        <p:xfrm>
          <a:off x="453189" y="1535390"/>
          <a:ext cx="11285622" cy="4754880"/>
        </p:xfrm>
        <a:graphic>
          <a:graphicData uri="http://schemas.openxmlformats.org/drawingml/2006/table">
            <a:tbl>
              <a:tblPr firstRow="1" bandRow="1">
                <a:tableStyleId>{5C22544A-7EE6-4342-B048-85BDC9FD1C3A}</a:tableStyleId>
              </a:tblPr>
              <a:tblGrid>
                <a:gridCol w="5642811">
                  <a:extLst>
                    <a:ext uri="{9D8B030D-6E8A-4147-A177-3AD203B41FA5}">
                      <a16:colId xmlns:a16="http://schemas.microsoft.com/office/drawing/2014/main" val="743422230"/>
                    </a:ext>
                  </a:extLst>
                </a:gridCol>
                <a:gridCol w="5642811">
                  <a:extLst>
                    <a:ext uri="{9D8B030D-6E8A-4147-A177-3AD203B41FA5}">
                      <a16:colId xmlns:a16="http://schemas.microsoft.com/office/drawing/2014/main" val="777156215"/>
                    </a:ext>
                  </a:extLst>
                </a:gridCol>
              </a:tblGrid>
              <a:tr h="326726">
                <a:tc>
                  <a:txBody>
                    <a:bodyPr/>
                    <a:lstStyle/>
                    <a:p>
                      <a:r>
                        <a:rPr lang="en-US">
                          <a:latin typeface="Tahoma" panose="020B0604030504040204" pitchFamily="34" charset="0"/>
                          <a:ea typeface="Tahoma" panose="020B0604030504040204" pitchFamily="34" charset="0"/>
                          <a:cs typeface="Tahoma" panose="020B0604030504040204" pitchFamily="34" charset="0"/>
                        </a:rPr>
                        <a:t>Who’s Who &amp; Key Offices at SSW </a:t>
                      </a:r>
                    </a:p>
                  </a:txBody>
                  <a:tcPr/>
                </a:tc>
                <a:tc>
                  <a:txBody>
                    <a:bodyPr/>
                    <a:lstStyle/>
                    <a:p>
                      <a:r>
                        <a:rPr lang="en-US">
                          <a:latin typeface="Tahoma" panose="020B0604030504040204" pitchFamily="34" charset="0"/>
                          <a:ea typeface="Tahoma" panose="020B0604030504040204" pitchFamily="34" charset="0"/>
                          <a:cs typeface="Tahoma" panose="020B0604030504040204" pitchFamily="34" charset="0"/>
                        </a:rPr>
                        <a:t>Student Supports</a:t>
                      </a:r>
                    </a:p>
                  </a:txBody>
                  <a:tcPr/>
                </a:tc>
                <a:extLst>
                  <a:ext uri="{0D108BD9-81ED-4DB2-BD59-A6C34878D82A}">
                    <a16:rowId xmlns:a16="http://schemas.microsoft.com/office/drawing/2014/main" val="2496822786"/>
                  </a:ext>
                </a:extLst>
              </a:tr>
              <a:tr h="4086768">
                <a:tc>
                  <a:txBody>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000" b="1" i="0">
                          <a:solidFill>
                            <a:schemeClr val="tx1"/>
                          </a:solidFill>
                          <a:latin typeface="Tahoma" panose="020B0604030504040204" pitchFamily="34" charset="0"/>
                          <a:ea typeface="Tahoma" panose="020B0604030504040204" pitchFamily="34" charset="0"/>
                          <a:cs typeface="Tahoma" panose="020B0604030504040204" pitchFamily="34" charset="0"/>
                        </a:rPr>
                        <a:t>Social Work Faculty and Staff </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hlinkClick r:id="rId5"/>
                        </a:rPr>
                        <a:t>https://socialwork.uconn.edu/our-faculty-and-staff/</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000" b="1" i="0">
                          <a:solidFill>
                            <a:schemeClr val="tx1"/>
                          </a:solidFill>
                          <a:latin typeface="Tahoma" panose="020B0604030504040204" pitchFamily="34" charset="0"/>
                          <a:ea typeface="Tahoma" panose="020B0604030504040204" pitchFamily="34" charset="0"/>
                          <a:cs typeface="Tahoma" panose="020B0604030504040204" pitchFamily="34" charset="0"/>
                        </a:rPr>
                        <a:t>Practicum Education </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hlinkClick r:id="rId6"/>
                        </a:rPr>
                        <a:t>https://socialwork.uconn.edu/bachelors-social-work/bsw-field-education/</a:t>
                      </a:r>
                      <a:endParaRPr lang="en-US" sz="2000" i="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2000" b="1" i="0">
                          <a:solidFill>
                            <a:schemeClr val="tx1"/>
                          </a:solidFill>
                          <a:latin typeface="Tahoma" panose="020B0604030504040204" pitchFamily="34" charset="0"/>
                          <a:ea typeface="Tahoma" panose="020B0604030504040204" pitchFamily="34" charset="0"/>
                          <a:cs typeface="Tahoma" panose="020B0604030504040204" pitchFamily="34" charset="0"/>
                        </a:rPr>
                        <a:t>UConn Hartford ITS</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hlinkClick r:id="rId7"/>
                        </a:rPr>
                        <a:t>https://hits.hartford.uconn.edu/</a:t>
                      </a:r>
                      <a:r>
                        <a:rPr lang="en-US" sz="2000" i="0">
                          <a:solidFill>
                            <a:schemeClr val="tx1"/>
                          </a:solidFill>
                          <a:latin typeface="Tahoma" panose="020B0604030504040204" pitchFamily="34" charset="0"/>
                          <a:ea typeface="Tahoma" panose="020B0604030504040204" pitchFamily="34" charset="0"/>
                          <a:cs typeface="Tahoma" panose="020B0604030504040204" pitchFamily="34" charset="0"/>
                        </a:rPr>
                        <a:t> (located in the School of Social Work Building, Lower Level | Room G02)</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en-US" sz="1800" i="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en-US" sz="1800" i="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tc>
                  <a:txBody>
                    <a:bodyPr/>
                    <a:lstStyle/>
                    <a:p>
                      <a:pPr marL="285750" indent="-285750">
                        <a:lnSpc>
                          <a:spcPct val="100000"/>
                        </a:lnSpc>
                        <a:spcAft>
                          <a:spcPts val="600"/>
                        </a:spcAft>
                        <a:buFont typeface="Wingdings" panose="05000000000000000000" pitchFamily="2" charset="2"/>
                        <a:buChar char="§"/>
                      </a:pPr>
                      <a:r>
                        <a:rPr lang="en-US" sz="1800" b="1">
                          <a:solidFill>
                            <a:schemeClr val="tx1"/>
                          </a:solidFill>
                          <a:latin typeface="Tahoma" panose="020B0604030504040204" pitchFamily="34" charset="0"/>
                          <a:ea typeface="Tahoma" panose="020B0604030504040204" pitchFamily="34" charset="0"/>
                          <a:cs typeface="Tahoma" panose="020B0604030504040204" pitchFamily="34" charset="0"/>
                        </a:rPr>
                        <a:t>Office of Student Academic Services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(OSAS):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hlinkClick r:id="rId8"/>
                        </a:rPr>
                        <a:t>https://socialwork.uconn.edu/current-students/</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00000"/>
                        </a:lnSpc>
                        <a:spcAft>
                          <a:spcPts val="600"/>
                        </a:spcAft>
                        <a:buFont typeface="Wingdings" panose="05000000000000000000" pitchFamily="2" charset="2"/>
                        <a:buChar char="§"/>
                      </a:pPr>
                      <a:r>
                        <a:rPr lang="en-US" sz="1800" b="1">
                          <a:solidFill>
                            <a:schemeClr val="tx1"/>
                          </a:solidFill>
                          <a:latin typeface="Tahoma" panose="020B0604030504040204" pitchFamily="34" charset="0"/>
                          <a:ea typeface="Tahoma" panose="020B0604030504040204" pitchFamily="34" charset="0"/>
                          <a:cs typeface="Tahoma" panose="020B0604030504040204" pitchFamily="34" charset="0"/>
                        </a:rPr>
                        <a:t>Center for Students with Disabilities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hlinkClick r:id="rId9"/>
                        </a:rPr>
                        <a:t>https://csd.uconn.edu/</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00000"/>
                        </a:lnSpc>
                        <a:spcAft>
                          <a:spcPts val="600"/>
                        </a:spcAft>
                        <a:buFont typeface="Wingdings" panose="05000000000000000000" pitchFamily="2" charset="2"/>
                        <a:buChar char="§"/>
                      </a:pPr>
                      <a:r>
                        <a:rPr lang="en-US" sz="1800" b="1">
                          <a:solidFill>
                            <a:schemeClr val="tx1"/>
                          </a:solidFill>
                          <a:latin typeface="Tahoma" panose="020B0604030504040204" pitchFamily="34" charset="0"/>
                          <a:ea typeface="Tahoma" panose="020B0604030504040204" pitchFamily="34" charset="0"/>
                          <a:cs typeface="Tahoma" panose="020B0604030504040204" pitchFamily="34" charset="0"/>
                        </a:rPr>
                        <a:t>Title IX / Supports for Pregnant and Parenting Students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hlinkClick r:id="rId10"/>
                        </a:rPr>
                        <a:t>https://equity.uconn.edu/pregnant-and-parenting-resources/</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00000"/>
                        </a:lnSpc>
                        <a:spcAft>
                          <a:spcPts val="600"/>
                        </a:spcAft>
                        <a:buFont typeface="Wingdings" panose="05000000000000000000" pitchFamily="2" charset="2"/>
                        <a:buChar char="§"/>
                      </a:pPr>
                      <a:r>
                        <a:rPr lang="en-US" sz="1800" b="1">
                          <a:solidFill>
                            <a:schemeClr val="tx1"/>
                          </a:solidFill>
                          <a:latin typeface="Tahoma" panose="020B0604030504040204" pitchFamily="34" charset="0"/>
                          <a:ea typeface="Tahoma" panose="020B0604030504040204" pitchFamily="34" charset="0"/>
                          <a:cs typeface="Tahoma" panose="020B0604030504040204" pitchFamily="34" charset="0"/>
                        </a:rPr>
                        <a:t>UConn Hartford Mental Health Resource Center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hlinkClick r:id="rId11"/>
                        </a:rPr>
                        <a:t>https://mhrc.hartford.uconn.edu/</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00000"/>
                        </a:lnSpc>
                        <a:spcAft>
                          <a:spcPts val="600"/>
                        </a:spcAft>
                        <a:buFont typeface="Wingdings" panose="05000000000000000000" pitchFamily="2" charset="2"/>
                        <a:buChar char="§"/>
                      </a:pPr>
                      <a:r>
                        <a:rPr lang="en-US" sz="1800" b="1">
                          <a:solidFill>
                            <a:schemeClr val="tx1"/>
                          </a:solidFill>
                          <a:latin typeface="Tahoma" panose="020B0604030504040204" pitchFamily="34" charset="0"/>
                          <a:ea typeface="Tahoma" panose="020B0604030504040204" pitchFamily="34" charset="0"/>
                          <a:cs typeface="Tahoma" panose="020B0604030504040204" pitchFamily="34" charset="0"/>
                        </a:rPr>
                        <a:t>The Writing Center at UConn Hartford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hlinkClick r:id="rId12"/>
                        </a:rPr>
                        <a:t>https://wcenter.hartford.uconn.edu/</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00000"/>
                        </a:lnSpc>
                        <a:spcAft>
                          <a:spcPts val="600"/>
                        </a:spcAft>
                        <a:buFont typeface="Wingdings" panose="05000000000000000000" pitchFamily="2" charset="2"/>
                        <a:buChar char="§"/>
                      </a:pP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0000"/>
                        </a:lnSpc>
                        <a:spcAft>
                          <a:spcPts val="600"/>
                        </a:spcAft>
                        <a:buFont typeface="Wingdings" panose="05000000000000000000" pitchFamily="2" charset="2"/>
                        <a:buChar char="§"/>
                      </a:pP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341364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Role of Faculty Advisors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597489552"/>
              </p:ext>
            </p:extLst>
          </p:nvPr>
        </p:nvGraphicFramePr>
        <p:xfrm>
          <a:off x="1159668" y="1388303"/>
          <a:ext cx="9875520" cy="4678967"/>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72727">
                <a:tc>
                  <a:txBody>
                    <a:bodyPr/>
                    <a:lstStyle/>
                    <a:p>
                      <a:r>
                        <a:rPr lang="en-US">
                          <a:solidFill>
                            <a:schemeClr val="bg1"/>
                          </a:solidFill>
                          <a:latin typeface="Tahoma" panose="020B0604030504040204" pitchFamily="34" charset="0"/>
                          <a:ea typeface="Tahoma" panose="020B0604030504040204" pitchFamily="34" charset="0"/>
                          <a:cs typeface="Tahoma" panose="020B0604030504040204" pitchFamily="34" charset="0"/>
                        </a:rPr>
                        <a:t>Faculty Advisors - </a:t>
                      </a:r>
                    </a:p>
                  </a:txBody>
                  <a:tcPr/>
                </a:tc>
                <a:extLst>
                  <a:ext uri="{0D108BD9-81ED-4DB2-BD59-A6C34878D82A}">
                    <a16:rowId xmlns:a16="http://schemas.microsoft.com/office/drawing/2014/main" val="2496822786"/>
                  </a:ext>
                </a:extLst>
              </a:tr>
              <a:tr h="3963142">
                <a:tc>
                  <a:txBody>
                    <a:bodyPr/>
                    <a:lstStyle/>
                    <a:p>
                      <a:pPr marL="457200" marR="0" lvl="1" indent="0" algn="l" defTabSz="457200" rtl="0" eaLnBrk="1" fontAlgn="auto" latinLnBrk="0" hangingPunct="1">
                        <a:lnSpc>
                          <a:spcPct val="100000"/>
                        </a:lnSpc>
                        <a:spcBef>
                          <a:spcPct val="20000"/>
                        </a:spcBef>
                        <a:spcAft>
                          <a:spcPts val="600"/>
                        </a:spcAft>
                        <a:buClrTx/>
                        <a:buSzPct val="115000"/>
                        <a:buFont typeface="Wingdings" panose="05000000000000000000" pitchFamily="2" charset="2"/>
                        <a:buNone/>
                        <a:tabLst/>
                        <a:defRPr/>
                      </a:pPr>
                      <a:r>
                        <a:rPr kumimoji="0" lang="en-US" sz="1800" b="1" i="0" u="none" strike="noStrike" kern="1200" cap="none" spc="0" normalizeH="0" baseline="0" noProof="0" dirty="0">
                          <a:ln>
                            <a:noFill/>
                          </a:ln>
                          <a:solidFill>
                            <a:schemeClr val="tx1"/>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To find out who a student’s advisor is, contact Chelsea Lebron or the Program Director (Rachel Schwartz for MSW students; Paula Nieman for BSW students)</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Faculty Advisors Have Two Primary Roles: Academic and Practicum</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Every matriculated student (both in practicum and not in practicum) is assigned an advisor at the beginning of the school year</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The Faculty Advisor</a:t>
                      </a: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Ø"/>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oversees the student’s academic and practicum performance for the year</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Ø"/>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Works with students and instructors and possibly administration when there are challenges or difficulties</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Ø"/>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Supports students in their professional development/career/graduate school decision-making</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5" name="Graphic 4" descr="Children with solid fill">
            <a:extLst>
              <a:ext uri="{FF2B5EF4-FFF2-40B4-BE49-F238E27FC236}">
                <a16:creationId xmlns:a16="http://schemas.microsoft.com/office/drawing/2014/main" id="{01F65663-75CF-D7BB-CDAB-CE67D268D4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379" y="363360"/>
            <a:ext cx="1119373" cy="1119373"/>
          </a:xfrm>
          <a:prstGeom prst="rect">
            <a:avLst/>
          </a:prstGeom>
        </p:spPr>
      </p:pic>
    </p:spTree>
    <p:extLst>
      <p:ext uri="{BB962C8B-B14F-4D97-AF65-F5344CB8AC3E}">
        <p14:creationId xmlns:p14="http://schemas.microsoft.com/office/powerpoint/2010/main" val="324167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Role of Faculty Advisors – Cont.</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2304967447"/>
              </p:ext>
            </p:extLst>
          </p:nvPr>
        </p:nvGraphicFramePr>
        <p:xfrm>
          <a:off x="1159668" y="1388304"/>
          <a:ext cx="9875520" cy="4218412"/>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49552">
                <a:tc>
                  <a:txBody>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When should I contact the Faculty Advisor? </a:t>
                      </a:r>
                    </a:p>
                  </a:txBody>
                  <a:tcPr/>
                </a:tc>
                <a:extLst>
                  <a:ext uri="{0D108BD9-81ED-4DB2-BD59-A6C34878D82A}">
                    <a16:rowId xmlns:a16="http://schemas.microsoft.com/office/drawing/2014/main" val="2496822786"/>
                  </a:ext>
                </a:extLst>
              </a:tr>
              <a:tr h="3768860">
                <a:tc>
                  <a:txBody>
                    <a:bodyPr/>
                    <a:lstStyle/>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Frequent Absence, Repeated lateness</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Late Papers or frequent requests for extensions</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Lack of communication (e.g., no response to emails) and/or other unprofessional behavior </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Health or mental health concerns and/or disclosure of difficulty related to basic needs (housing, food, etc.)</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Email the advisor early on when situation arises. If no response or if problems continue, email the appropriate Program Director </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Educational/Performance Review Committee &amp; Consultations and Reviews</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5" name="Graphic 4" descr="Children with solid fill">
            <a:extLst>
              <a:ext uri="{FF2B5EF4-FFF2-40B4-BE49-F238E27FC236}">
                <a16:creationId xmlns:a16="http://schemas.microsoft.com/office/drawing/2014/main" id="{01F65663-75CF-D7BB-CDAB-CE67D268D4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379" y="363360"/>
            <a:ext cx="1119373" cy="1119373"/>
          </a:xfrm>
          <a:prstGeom prst="rect">
            <a:avLst/>
          </a:prstGeom>
        </p:spPr>
      </p:pic>
    </p:spTree>
    <p:extLst>
      <p:ext uri="{BB962C8B-B14F-4D97-AF65-F5344CB8AC3E}">
        <p14:creationId xmlns:p14="http://schemas.microsoft.com/office/powerpoint/2010/main" val="2371900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140144" y="391828"/>
            <a:ext cx="9875520" cy="1356360"/>
          </a:xfrm>
        </p:spPr>
        <p:txBody>
          <a:bodyPr>
            <a:normAutofit fontScale="90000"/>
          </a:bodyPr>
          <a:lstStyle/>
          <a:p>
            <a:pPr algn="ctr"/>
            <a:r>
              <a:rPr lang="en-US" sz="5400">
                <a:latin typeface="Rockwell" panose="02060603020205020403" pitchFamily="18" charset="0"/>
              </a:rPr>
              <a:t>Getting Ready for the Semester</a:t>
            </a:r>
          </a:p>
        </p:txBody>
      </p:sp>
      <p:pic>
        <p:nvPicPr>
          <p:cNvPr id="4" name="Picture 3" descr="A group of people standing in a room&#10;&#10;Description automatically generated">
            <a:extLst>
              <a:ext uri="{FF2B5EF4-FFF2-40B4-BE49-F238E27FC236}">
                <a16:creationId xmlns:a16="http://schemas.microsoft.com/office/drawing/2014/main" id="{A797E801-72AD-021D-1129-41544A73EA18}"/>
              </a:ext>
            </a:extLst>
          </p:cNvPr>
          <p:cNvPicPr>
            <a:picLocks noChangeAspect="1"/>
          </p:cNvPicPr>
          <p:nvPr/>
        </p:nvPicPr>
        <p:blipFill>
          <a:blip r:embed="rId3"/>
          <a:stretch>
            <a:fillRect/>
          </a:stretch>
        </p:blipFill>
        <p:spPr>
          <a:xfrm>
            <a:off x="216568" y="1748188"/>
            <a:ext cx="11742821" cy="3871160"/>
          </a:xfrm>
          <a:prstGeom prst="rect">
            <a:avLst/>
          </a:prstGeom>
        </p:spPr>
      </p:pic>
    </p:spTree>
    <p:extLst>
      <p:ext uri="{BB962C8B-B14F-4D97-AF65-F5344CB8AC3E}">
        <p14:creationId xmlns:p14="http://schemas.microsoft.com/office/powerpoint/2010/main" val="3923989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10212918" cy="1356360"/>
          </a:xfrm>
        </p:spPr>
        <p:txBody>
          <a:bodyPr/>
          <a:lstStyle/>
          <a:p>
            <a:r>
              <a:rPr lang="en-US">
                <a:latin typeface="Rockwell" panose="02060603020205020403" pitchFamily="18" charset="0"/>
              </a:rPr>
              <a:t>Academic Calendar / Important Dates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2494857267"/>
              </p:ext>
            </p:extLst>
          </p:nvPr>
        </p:nvGraphicFramePr>
        <p:xfrm>
          <a:off x="1159668" y="1388304"/>
          <a:ext cx="9875520" cy="4893536"/>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49552">
                <a:tc>
                  <a:txBody>
                    <a:bodyPr/>
                    <a:lstStyle/>
                    <a:p>
                      <a:r>
                        <a:rPr lang="en-US" sz="2000" dirty="0">
                          <a:solidFill>
                            <a:schemeClr val="bg1"/>
                          </a:solidFill>
                          <a:latin typeface="Tahoma"/>
                          <a:ea typeface="Tahoma"/>
                          <a:cs typeface="Tahoma"/>
                        </a:rPr>
                        <a:t>Spring 2025</a:t>
                      </a:r>
                    </a:p>
                  </a:txBody>
                  <a:tcPr/>
                </a:tc>
                <a:extLst>
                  <a:ext uri="{0D108BD9-81ED-4DB2-BD59-A6C34878D82A}">
                    <a16:rowId xmlns:a16="http://schemas.microsoft.com/office/drawing/2014/main" val="2496822786"/>
                  </a:ext>
                </a:extLst>
              </a:tr>
              <a:tr h="3768860">
                <a:tc>
                  <a:txBody>
                    <a:bodyPr/>
                    <a:lstStyle/>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hlinkClick r:id="rId3">
                            <a:extLst>
                              <a:ext uri="{A12FA001-AC4F-418D-AE19-62706E023703}">
                                <ahyp:hlinkClr xmlns:ahyp="http://schemas.microsoft.com/office/drawing/2018/hyperlinkcolor" val="tx"/>
                              </a:ext>
                            </a:extLst>
                          </a:hlinkClick>
                        </a:rPr>
                        <a:t>https://registrar.uconn.edu/academic-calendar/</a:t>
                      </a:r>
                      <a:r>
                        <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 </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Spring 2025 semester classes begin January 21 and end May 2</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Monday classes – January 27 – April 28 </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Tuesday classes </a:t>
                      </a:r>
                      <a:r>
                        <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rPr>
                        <a:t>– January 21 </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 April 29</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Wednesday classes – January 22 – April 30</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Thursday classes – January 23 – May 1</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Friday classes – January 24 – May 2</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Asynchronous online classes – weekly modules usually run Mon-Sun or Tues-Mon, students will have access on January 21 – May 2</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Spring break – week of March 16 (no classes)</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Final semester grades to be posted by May 13 at 4pm</a:t>
                      </a:r>
                    </a:p>
                    <a:p>
                      <a:pPr marL="285750" marR="0" lvl="0" indent="-285750" algn="l" rtl="0" eaLnBrk="1" fontAlgn="auto" latinLnBrk="0" hangingPunct="1">
                        <a:lnSpc>
                          <a:spcPct val="100000"/>
                        </a:lnSpc>
                        <a:spcBef>
                          <a:spcPct val="20000"/>
                        </a:spcBef>
                        <a:spcAft>
                          <a:spcPts val="600"/>
                        </a:spcAft>
                        <a:buClrTx/>
                        <a:buSzPct val="115000"/>
                        <a:buFont typeface="Wingdings" panose="05000000000000000000" pitchFamily="2" charset="2"/>
                        <a:buChar char="§"/>
                      </a:pPr>
                      <a:r>
                        <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Add/drop</a:t>
                      </a:r>
                      <a:r>
                        <a:rPr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rPr>
                        <a:t> - last day to add is February 3; last day to Withdraw is April 14</a:t>
                      </a:r>
                      <a:endParaRPr kumimoji="0" lang="en-US" sz="18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987152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16267"/>
            <a:ext cx="10212918" cy="1356360"/>
          </a:xfrm>
        </p:spPr>
        <p:txBody>
          <a:bodyPr/>
          <a:lstStyle/>
          <a:p>
            <a:r>
              <a:rPr lang="en-US">
                <a:latin typeface="Rockwell" panose="02060603020205020403" pitchFamily="18" charset="0"/>
              </a:rPr>
              <a:t>Preparing for the Start of Classes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052813558"/>
              </p:ext>
            </p:extLst>
          </p:nvPr>
        </p:nvGraphicFramePr>
        <p:xfrm>
          <a:off x="1158240" y="1120671"/>
          <a:ext cx="9875520" cy="5360114"/>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95506">
                <a:tc>
                  <a:txBody>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Semester Prep</a:t>
                      </a:r>
                    </a:p>
                  </a:txBody>
                  <a:tcPr/>
                </a:tc>
                <a:extLst>
                  <a:ext uri="{0D108BD9-81ED-4DB2-BD59-A6C34878D82A}">
                    <a16:rowId xmlns:a16="http://schemas.microsoft.com/office/drawing/2014/main" val="2496822786"/>
                  </a:ext>
                </a:extLst>
              </a:tr>
              <a:tr h="4589179">
                <a:tc>
                  <a:txBody>
                    <a:bodyPr/>
                    <a:lstStyle/>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Review emails and information sent from Chelsea Lebron and also from your course lead</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Requesting your desk copy of required textbook</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Updating / personalizing your syllabus</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Contact info, office hours, updating boilerplate language</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Adding in due dates, class schedule</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Course policies – expectations for participation, late work policies</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Requesting / setting up your </a:t>
                      </a:r>
                      <a:r>
                        <a:rPr kumimoji="0" lang="en-US" sz="2000" b="0" i="0" u="none" strike="noStrike" kern="1200" cap="none" spc="0" normalizeH="0" baseline="0" noProof="0" err="1">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HuskyCT</a:t>
                      </a: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course site</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Integrating </a:t>
                      </a:r>
                      <a:r>
                        <a:rPr kumimoji="0" lang="en-US" sz="1800" b="0" i="0" u="none" strike="noStrike" kern="1200" cap="none" spc="0" normalizeH="0" baseline="0" noProof="0" err="1">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WebEx</a:t>
                      </a: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for online courses</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Adding assignment due dates, opening modules, gradebook</a:t>
                      </a:r>
                    </a:p>
                    <a:p>
                      <a:pPr marL="742950" marR="0" lvl="1"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Attending trainings to become familiar with course technology</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Send a welcome email to your students</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130804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140144" y="231140"/>
            <a:ext cx="9875520" cy="1356360"/>
          </a:xfrm>
        </p:spPr>
        <p:txBody>
          <a:bodyPr>
            <a:normAutofit/>
          </a:bodyPr>
          <a:lstStyle/>
          <a:p>
            <a:pPr algn="ctr"/>
            <a:r>
              <a:rPr lang="en-US" sz="5400">
                <a:latin typeface="Rockwell" panose="02060603020205020403" pitchFamily="18" charset="0"/>
              </a:rPr>
              <a:t>Agenda</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466063812"/>
              </p:ext>
            </p:extLst>
          </p:nvPr>
        </p:nvGraphicFramePr>
        <p:xfrm>
          <a:off x="1140144" y="1587500"/>
          <a:ext cx="9911712" cy="4420108"/>
        </p:xfrm>
        <a:graphic>
          <a:graphicData uri="http://schemas.openxmlformats.org/drawingml/2006/table">
            <a:tbl>
              <a:tblPr firstRow="1" bandRow="1">
                <a:tableStyleId>{3C2FFA5D-87B4-456A-9821-1D502468CF0F}</a:tableStyleId>
              </a:tblPr>
              <a:tblGrid>
                <a:gridCol w="9911712">
                  <a:extLst>
                    <a:ext uri="{9D8B030D-6E8A-4147-A177-3AD203B41FA5}">
                      <a16:colId xmlns:a16="http://schemas.microsoft.com/office/drawing/2014/main" val="743422230"/>
                    </a:ext>
                  </a:extLst>
                </a:gridCol>
              </a:tblGrid>
              <a:tr h="3974678">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Welcome &amp; Introductions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UConn SSW’s Commitment to Reflective and Engaged Teaching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General Information – Getting Started / Campus Information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MSW &amp; BSW Programs – Overview</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SSW Supports / Key Points of Contact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Preparing for the Semester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Student Admin &amp; </a:t>
                      </a:r>
                      <a:r>
                        <a:rPr lang="en-US" sz="2400" err="1">
                          <a:solidFill>
                            <a:schemeClr val="bg1"/>
                          </a:solidFill>
                        </a:rPr>
                        <a:t>HuskyCT</a:t>
                      </a:r>
                      <a:endParaRPr lang="en-US" sz="2400">
                        <a:solidFill>
                          <a:schemeClr val="bg1"/>
                        </a:solidFill>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a:solidFill>
                            <a:schemeClr val="bg1"/>
                          </a:solidFill>
                        </a:rPr>
                        <a:t>Teaching/Additional Resources</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44739329"/>
                  </a:ext>
                </a:extLst>
              </a:tr>
            </a:tbl>
          </a:graphicData>
        </a:graphic>
      </p:graphicFrame>
      <p:pic>
        <p:nvPicPr>
          <p:cNvPr id="3" name="Graphic 2" descr="Pencil">
            <a:extLst>
              <a:ext uri="{FF2B5EF4-FFF2-40B4-BE49-F238E27FC236}">
                <a16:creationId xmlns:a16="http://schemas.microsoft.com/office/drawing/2014/main" id="{FAD619CF-0016-A572-DB72-1C884C661B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4314" y="525549"/>
            <a:ext cx="767542" cy="767542"/>
          </a:xfrm>
          <a:prstGeom prst="rect">
            <a:avLst/>
          </a:prstGeom>
        </p:spPr>
      </p:pic>
    </p:spTree>
    <p:extLst>
      <p:ext uri="{BB962C8B-B14F-4D97-AF65-F5344CB8AC3E}">
        <p14:creationId xmlns:p14="http://schemas.microsoft.com/office/powerpoint/2010/main" val="1524077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464417" y="280963"/>
            <a:ext cx="11727583" cy="1356360"/>
          </a:xfrm>
        </p:spPr>
        <p:txBody>
          <a:bodyPr>
            <a:normAutofit/>
          </a:bodyPr>
          <a:lstStyle/>
          <a:p>
            <a:pPr algn="ctr"/>
            <a:r>
              <a:rPr lang="en-US" sz="4000">
                <a:latin typeface="Rockwell" panose="02060603020205020403" pitchFamily="18" charset="0"/>
              </a:rPr>
              <a:t>The Council on Social Work Education (CSWE) Assessment</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1162619573"/>
              </p:ext>
            </p:extLst>
          </p:nvPr>
        </p:nvGraphicFramePr>
        <p:xfrm>
          <a:off x="539014" y="1735208"/>
          <a:ext cx="11113972" cy="4452422"/>
        </p:xfrm>
        <a:graphic>
          <a:graphicData uri="http://schemas.openxmlformats.org/drawingml/2006/table">
            <a:tbl>
              <a:tblPr firstRow="1" bandRow="1">
                <a:tableStyleId>{5C22544A-7EE6-4342-B048-85BDC9FD1C3A}</a:tableStyleId>
              </a:tblPr>
              <a:tblGrid>
                <a:gridCol w="11113972">
                  <a:extLst>
                    <a:ext uri="{9D8B030D-6E8A-4147-A177-3AD203B41FA5}">
                      <a16:colId xmlns:a16="http://schemas.microsoft.com/office/drawing/2014/main" val="743422230"/>
                    </a:ext>
                  </a:extLst>
                </a:gridCol>
              </a:tblGrid>
              <a:tr h="368779">
                <a:tc>
                  <a:txBody>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Educational Policy and Accreditation Standards – 2015 Competencies:</a:t>
                      </a:r>
                    </a:p>
                  </a:txBody>
                  <a:tcPr/>
                </a:tc>
                <a:extLst>
                  <a:ext uri="{0D108BD9-81ED-4DB2-BD59-A6C34878D82A}">
                    <a16:rowId xmlns:a16="http://schemas.microsoft.com/office/drawing/2014/main" val="2496822786"/>
                  </a:ext>
                </a:extLst>
              </a:tr>
              <a:tr h="4056182">
                <a:tc>
                  <a:txBody>
                    <a:bodyPr/>
                    <a:lstStyle/>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1</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Demonstrate Ethical and Professional Behavior</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2</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Engage Diversity and Difference in Practice</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3</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Advance Human Rights and Social, Economic, and Environmental Justice</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4</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Engage In Practice-informed Research and Research-informed Practice</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5</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Engage in Policy Practice Competency 6: Engage with Individuals, Families, Groups, Organizations, and Communities </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7</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Assess Individuals, Families, Groups, Organizations, and Communities</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8</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Intervene with Individuals, Families, Groups, Organizations, and Communities</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1900" b="1"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Competency 9: </a:t>
                      </a:r>
                      <a:r>
                        <a:rPr kumimoji="0" lang="en-US" sz="19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Evaluate Practice with Individuals, Families, Groups, Organizations, and Communities</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1544426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464417" y="526074"/>
            <a:ext cx="11727583" cy="1356360"/>
          </a:xfrm>
        </p:spPr>
        <p:txBody>
          <a:bodyPr>
            <a:normAutofit/>
          </a:bodyPr>
          <a:lstStyle/>
          <a:p>
            <a:pPr algn="ctr"/>
            <a:r>
              <a:rPr lang="en-US" sz="4800">
                <a:latin typeface="Rockwell" panose="02060603020205020403" pitchFamily="18" charset="0"/>
              </a:rPr>
              <a:t>(CSWE) Assessment Continued</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624111316"/>
              </p:ext>
            </p:extLst>
          </p:nvPr>
        </p:nvGraphicFramePr>
        <p:xfrm>
          <a:off x="539014" y="1882434"/>
          <a:ext cx="11113972" cy="3093131"/>
        </p:xfrm>
        <a:graphic>
          <a:graphicData uri="http://schemas.openxmlformats.org/drawingml/2006/table">
            <a:tbl>
              <a:tblPr firstRow="1" bandRow="1">
                <a:tableStyleId>{5C22544A-7EE6-4342-B048-85BDC9FD1C3A}</a:tableStyleId>
              </a:tblPr>
              <a:tblGrid>
                <a:gridCol w="11113972">
                  <a:extLst>
                    <a:ext uri="{9D8B030D-6E8A-4147-A177-3AD203B41FA5}">
                      <a16:colId xmlns:a16="http://schemas.microsoft.com/office/drawing/2014/main" val="743422230"/>
                    </a:ext>
                  </a:extLst>
                </a:gridCol>
              </a:tblGrid>
              <a:tr h="297114">
                <a:tc>
                  <a:txBody>
                    <a:bodyPr/>
                    <a:lstStyle/>
                    <a:p>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CSWE EPAS Sheets</a:t>
                      </a:r>
                    </a:p>
                  </a:txBody>
                  <a:tcPr/>
                </a:tc>
                <a:extLst>
                  <a:ext uri="{0D108BD9-81ED-4DB2-BD59-A6C34878D82A}">
                    <a16:rowId xmlns:a16="http://schemas.microsoft.com/office/drawing/2014/main" val="2496822786"/>
                  </a:ext>
                </a:extLst>
              </a:tr>
              <a:tr h="2635931">
                <a:tc>
                  <a:txBody>
                    <a:bodyPr/>
                    <a:lstStyle/>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All instructors are required to participate in the CSWE Assessment process, this is an important part of our accreditation process</a:t>
                      </a:r>
                    </a:p>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1" i="0" u="sng"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If you are teaching a non-elective course, you are required to complete an EPAS sheet at the end of the semester. </a:t>
                      </a:r>
                      <a:r>
                        <a:rPr kumimoji="0" lang="en-US" sz="20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Instructions will be provided – please monitor your UConn email address throughout the semester.  These sheets will be sent out by Chelsea Lebron a week or so before final grades are due.</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2430374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classroom&#10;&#10;Description automatically generated with medium confidence">
            <a:extLst>
              <a:ext uri="{FF2B5EF4-FFF2-40B4-BE49-F238E27FC236}">
                <a16:creationId xmlns:a16="http://schemas.microsoft.com/office/drawing/2014/main" id="{040F83AF-88E6-4805-B726-FCE56F249FC1}"/>
              </a:ext>
            </a:extLst>
          </p:cNvPr>
          <p:cNvPicPr>
            <a:picLocks noChangeAspect="1"/>
          </p:cNvPicPr>
          <p:nvPr/>
        </p:nvPicPr>
        <p:blipFill rotWithShape="1">
          <a:blip r:embed="rId3">
            <a:alphaModFix amt="50000"/>
          </a:blip>
          <a:srcRect l="6225" r="-1" b="-1"/>
          <a:stretch/>
        </p:blipFill>
        <p:spPr>
          <a:xfrm>
            <a:off x="0" y="10"/>
            <a:ext cx="12191675" cy="6857990"/>
          </a:xfrm>
          <a:prstGeom prst="rect">
            <a:avLst/>
          </a:prstGeom>
        </p:spPr>
      </p:pic>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235305" y="1330291"/>
            <a:ext cx="11721063" cy="1356360"/>
          </a:xfrm>
          <a:solidFill>
            <a:schemeClr val="bg1"/>
          </a:solidFill>
          <a:effectLst>
            <a:softEdge rad="63500"/>
          </a:effectLst>
        </p:spPr>
        <p:txBody>
          <a:bodyPr>
            <a:normAutofit/>
          </a:bodyPr>
          <a:lstStyle/>
          <a:p>
            <a:pPr algn="ctr"/>
            <a:r>
              <a:rPr lang="en-US">
                <a:latin typeface="Rockwell" panose="02060603020205020403" pitchFamily="18" charset="0"/>
              </a:rPr>
              <a:t>Brief Student Admin &amp; </a:t>
            </a:r>
            <a:r>
              <a:rPr lang="en-US" err="1">
                <a:latin typeface="Rockwell" panose="02060603020205020403" pitchFamily="18" charset="0"/>
              </a:rPr>
              <a:t>HuskyCT</a:t>
            </a:r>
            <a:r>
              <a:rPr lang="en-US">
                <a:latin typeface="Rockwell" panose="02060603020205020403" pitchFamily="18" charset="0"/>
              </a:rPr>
              <a:t> Overview </a:t>
            </a:r>
          </a:p>
        </p:txBody>
      </p:sp>
    </p:spTree>
    <p:extLst>
      <p:ext uri="{BB962C8B-B14F-4D97-AF65-F5344CB8AC3E}">
        <p14:creationId xmlns:p14="http://schemas.microsoft.com/office/powerpoint/2010/main" val="4276143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350808" y="48126"/>
            <a:ext cx="11740929" cy="1356360"/>
          </a:xfrm>
        </p:spPr>
        <p:txBody>
          <a:bodyPr/>
          <a:lstStyle/>
          <a:p>
            <a:r>
              <a:rPr lang="en-US">
                <a:latin typeface="Rockwell" panose="02060603020205020403" pitchFamily="18" charset="0"/>
              </a:rPr>
              <a:t>Student Administration System</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027723545"/>
              </p:ext>
            </p:extLst>
          </p:nvPr>
        </p:nvGraphicFramePr>
        <p:xfrm>
          <a:off x="473385" y="1263315"/>
          <a:ext cx="5302719" cy="5065295"/>
        </p:xfrm>
        <a:graphic>
          <a:graphicData uri="http://schemas.openxmlformats.org/drawingml/2006/table">
            <a:tbl>
              <a:tblPr firstRow="1" bandRow="1">
                <a:tableStyleId>{5C22544A-7EE6-4342-B048-85BDC9FD1C3A}</a:tableStyleId>
              </a:tblPr>
              <a:tblGrid>
                <a:gridCol w="5302719">
                  <a:extLst>
                    <a:ext uri="{9D8B030D-6E8A-4147-A177-3AD203B41FA5}">
                      <a16:colId xmlns:a16="http://schemas.microsoft.com/office/drawing/2014/main" val="743422230"/>
                    </a:ext>
                  </a:extLst>
                </a:gridCol>
              </a:tblGrid>
              <a:tr h="503022">
                <a:tc>
                  <a:txBody>
                    <a:bodyPr/>
                    <a:lstStyle/>
                    <a:p>
                      <a:r>
                        <a:rPr lang="en-US" sz="2400" err="1">
                          <a:solidFill>
                            <a:schemeClr val="bg1"/>
                          </a:solidFill>
                          <a:latin typeface="Tahoma" panose="020B0604030504040204" pitchFamily="34" charset="0"/>
                          <a:ea typeface="Tahoma" panose="020B0604030504040204" pitchFamily="34" charset="0"/>
                          <a:cs typeface="Tahoma" panose="020B0604030504040204" pitchFamily="34" charset="0"/>
                        </a:rPr>
                        <a:t>StudentAdmin</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96822786"/>
                  </a:ext>
                </a:extLst>
              </a:tr>
              <a:tr h="4562273">
                <a:tc>
                  <a:txBody>
                    <a:bodyPr/>
                    <a:lstStyle/>
                    <a:p>
                      <a:pPr marL="285750" marR="0" lvl="0" indent="-28575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The PeopleSoft Student Administration (Student Admin) system is a collection of interactive course and enrollment information and tools, which students will use starting with the admissions stage and continuing through graduation. A main feature of the system is the online registration tool, which enables students and their advisors to plan and enroll in classes.</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3" name="Content Placeholder 8" descr="Graphical user interface, website&#10;&#10;Description automatically generated">
            <a:extLst>
              <a:ext uri="{FF2B5EF4-FFF2-40B4-BE49-F238E27FC236}">
                <a16:creationId xmlns:a16="http://schemas.microsoft.com/office/drawing/2014/main" id="{5369C084-6FA8-0327-50FE-3DF9AB26335C}"/>
              </a:ext>
            </a:extLst>
          </p:cNvPr>
          <p:cNvPicPr>
            <a:picLocks noChangeAspect="1"/>
          </p:cNvPicPr>
          <p:nvPr/>
        </p:nvPicPr>
        <p:blipFill>
          <a:blip r:embed="rId3"/>
          <a:stretch>
            <a:fillRect/>
          </a:stretch>
        </p:blipFill>
        <p:spPr>
          <a:xfrm>
            <a:off x="5956460" y="1263315"/>
            <a:ext cx="5762155" cy="3950747"/>
          </a:xfrm>
          <a:prstGeom prst="rect">
            <a:avLst/>
          </a:prstGeom>
        </p:spPr>
      </p:pic>
      <p:sp>
        <p:nvSpPr>
          <p:cNvPr id="5" name="TextBox 4">
            <a:extLst>
              <a:ext uri="{FF2B5EF4-FFF2-40B4-BE49-F238E27FC236}">
                <a16:creationId xmlns:a16="http://schemas.microsoft.com/office/drawing/2014/main" id="{53BF708D-80D1-7A6A-6DEA-DCD8C13EB45C}"/>
              </a:ext>
            </a:extLst>
          </p:cNvPr>
          <p:cNvSpPr txBox="1"/>
          <p:nvPr/>
        </p:nvSpPr>
        <p:spPr>
          <a:xfrm>
            <a:off x="5989703" y="5410019"/>
            <a:ext cx="6102034" cy="369332"/>
          </a:xfrm>
          <a:prstGeom prst="rect">
            <a:avLst/>
          </a:prstGeom>
          <a:noFill/>
        </p:spPr>
        <p:txBody>
          <a:bodyPr wrap="square">
            <a:spAutoFit/>
          </a:bodyPr>
          <a:lstStyle/>
          <a:p>
            <a:r>
              <a:rPr lang="en-US">
                <a:highlight>
                  <a:srgbClr val="FFFF00"/>
                </a:highligh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Instructors and Advisors Support</a:t>
            </a:r>
            <a:endParaRPr lang="en-US">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005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EE16-EFBC-4129-A09D-F15E29A1C063}"/>
              </a:ext>
            </a:extLst>
          </p:cNvPr>
          <p:cNvSpPr>
            <a:spLocks noGrp="1"/>
          </p:cNvSpPr>
          <p:nvPr>
            <p:ph type="title"/>
          </p:nvPr>
        </p:nvSpPr>
        <p:spPr>
          <a:xfrm>
            <a:off x="526375" y="408833"/>
            <a:ext cx="11814928" cy="1049235"/>
          </a:xfrm>
        </p:spPr>
        <p:txBody>
          <a:bodyPr vert="horz" lIns="91440" tIns="45720" rIns="91440" bIns="45720" rtlCol="0" anchor="ctr">
            <a:normAutofit/>
          </a:bodyPr>
          <a:lstStyle/>
          <a:p>
            <a:r>
              <a:rPr lang="en-US">
                <a:latin typeface="Rockwell" panose="02060603020205020403" pitchFamily="18" charset="0"/>
              </a:rPr>
              <a:t>Logging Into &amp; Out of Student Admin</a:t>
            </a:r>
          </a:p>
        </p:txBody>
      </p:sp>
      <p:sp>
        <p:nvSpPr>
          <p:cNvPr id="9" name="Content Placeholder 8">
            <a:extLst>
              <a:ext uri="{FF2B5EF4-FFF2-40B4-BE49-F238E27FC236}">
                <a16:creationId xmlns:a16="http://schemas.microsoft.com/office/drawing/2014/main" id="{92E409FB-CCAB-483C-9148-33B4D8002DFC}"/>
              </a:ext>
            </a:extLst>
          </p:cNvPr>
          <p:cNvSpPr>
            <a:spLocks noGrp="1"/>
          </p:cNvSpPr>
          <p:nvPr>
            <p:ph idx="1"/>
          </p:nvPr>
        </p:nvSpPr>
        <p:spPr>
          <a:xfrm>
            <a:off x="1451579" y="2015734"/>
            <a:ext cx="4162555" cy="3450613"/>
          </a:xfrm>
        </p:spPr>
        <p:txBody>
          <a:bodyPr>
            <a:normAutofit/>
          </a:bodyPr>
          <a:lstStyle/>
          <a:p>
            <a:endParaRPr lang="en-US"/>
          </a:p>
        </p:txBody>
      </p:sp>
      <p:pic>
        <p:nvPicPr>
          <p:cNvPr id="5" name="Content Placeholder 4">
            <a:extLst>
              <a:ext uri="{FF2B5EF4-FFF2-40B4-BE49-F238E27FC236}">
                <a16:creationId xmlns:a16="http://schemas.microsoft.com/office/drawing/2014/main" id="{2F7233A7-3292-4529-AA3E-13883BC61009}"/>
              </a:ext>
            </a:extLst>
          </p:cNvPr>
          <p:cNvPicPr>
            <a:picLocks noChangeAspect="1"/>
          </p:cNvPicPr>
          <p:nvPr/>
        </p:nvPicPr>
        <p:blipFill>
          <a:blip r:embed="rId2"/>
          <a:stretch>
            <a:fillRect/>
          </a:stretch>
        </p:blipFill>
        <p:spPr>
          <a:xfrm>
            <a:off x="1451579" y="1878920"/>
            <a:ext cx="4982260" cy="3724240"/>
          </a:xfrm>
          <a:prstGeom prst="rect">
            <a:avLst/>
          </a:prstGeom>
        </p:spPr>
      </p:pic>
      <p:pic>
        <p:nvPicPr>
          <p:cNvPr id="7" name="Content Placeholder 4">
            <a:extLst>
              <a:ext uri="{FF2B5EF4-FFF2-40B4-BE49-F238E27FC236}">
                <a16:creationId xmlns:a16="http://schemas.microsoft.com/office/drawing/2014/main" id="{222E0435-EA26-48FC-BC89-DEC2653C63A7}"/>
              </a:ext>
            </a:extLst>
          </p:cNvPr>
          <p:cNvPicPr>
            <a:picLocks noChangeAspect="1"/>
          </p:cNvPicPr>
          <p:nvPr/>
        </p:nvPicPr>
        <p:blipFill>
          <a:blip r:embed="rId3"/>
          <a:stretch>
            <a:fillRect/>
          </a:stretch>
        </p:blipFill>
        <p:spPr>
          <a:xfrm>
            <a:off x="6704028" y="1878920"/>
            <a:ext cx="4350826" cy="4052321"/>
          </a:xfrm>
          <a:prstGeom prst="rect">
            <a:avLst/>
          </a:prstGeom>
        </p:spPr>
      </p:pic>
      <p:sp>
        <p:nvSpPr>
          <p:cNvPr id="8" name="TextBox 7">
            <a:extLst>
              <a:ext uri="{FF2B5EF4-FFF2-40B4-BE49-F238E27FC236}">
                <a16:creationId xmlns:a16="http://schemas.microsoft.com/office/drawing/2014/main" id="{D360EF66-E1E6-4BFD-A1E3-0F603A7481CC}"/>
              </a:ext>
            </a:extLst>
          </p:cNvPr>
          <p:cNvSpPr txBox="1"/>
          <p:nvPr/>
        </p:nvSpPr>
        <p:spPr>
          <a:xfrm>
            <a:off x="1137146" y="5735356"/>
            <a:ext cx="6100996" cy="369332"/>
          </a:xfrm>
          <a:prstGeom prst="rect">
            <a:avLst/>
          </a:prstGeom>
          <a:noFill/>
        </p:spPr>
        <p:txBody>
          <a:bodyPr wrap="square">
            <a:spAutoFit/>
          </a:bodyPr>
          <a:lstStyle/>
          <a:p>
            <a:r>
              <a:rPr lang="en-US">
                <a:hlinkClick r:id="rId4"/>
              </a:rPr>
              <a:t>Home | Student Administration System (uconn.edu)</a:t>
            </a:r>
            <a:endParaRPr lang="en-US"/>
          </a:p>
        </p:txBody>
      </p:sp>
      <p:sp>
        <p:nvSpPr>
          <p:cNvPr id="4" name="Speech Bubble: Oval 3">
            <a:extLst>
              <a:ext uri="{FF2B5EF4-FFF2-40B4-BE49-F238E27FC236}">
                <a16:creationId xmlns:a16="http://schemas.microsoft.com/office/drawing/2014/main" id="{CA72CA58-1767-408A-8F1F-1DB910DEF6E1}"/>
              </a:ext>
            </a:extLst>
          </p:cNvPr>
          <p:cNvSpPr/>
          <p:nvPr/>
        </p:nvSpPr>
        <p:spPr>
          <a:xfrm flipH="1">
            <a:off x="182076" y="4620024"/>
            <a:ext cx="1346918" cy="10492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Be sure to save to your favorites</a:t>
            </a:r>
          </a:p>
          <a:p>
            <a:pPr algn="ctr"/>
            <a:endParaRPr lang="en-US"/>
          </a:p>
        </p:txBody>
      </p:sp>
    </p:spTree>
    <p:extLst>
      <p:ext uri="{BB962C8B-B14F-4D97-AF65-F5344CB8AC3E}">
        <p14:creationId xmlns:p14="http://schemas.microsoft.com/office/powerpoint/2010/main" val="296967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B6D3-2981-40DC-A365-5E85130C3399}"/>
              </a:ext>
            </a:extLst>
          </p:cNvPr>
          <p:cNvSpPr>
            <a:spLocks noGrp="1"/>
          </p:cNvSpPr>
          <p:nvPr>
            <p:ph type="title"/>
          </p:nvPr>
        </p:nvSpPr>
        <p:spPr>
          <a:xfrm>
            <a:off x="543094" y="410044"/>
            <a:ext cx="11105811" cy="1236284"/>
          </a:xfrm>
        </p:spPr>
        <p:txBody>
          <a:bodyPr vert="horz" lIns="91440" tIns="45720" rIns="91440" bIns="45720" rtlCol="0" anchor="ctr">
            <a:normAutofit fontScale="90000"/>
          </a:bodyPr>
          <a:lstStyle/>
          <a:p>
            <a:r>
              <a:rPr lang="en-US">
                <a:latin typeface="Rockwell" panose="02060603020205020403" pitchFamily="18" charset="0"/>
              </a:rPr>
              <a:t>Setting common favorites – my schedule, class roster &amp; Grade roster </a:t>
            </a:r>
            <a:br>
              <a:rPr lang="en-US">
                <a:latin typeface="Rockwell" panose="02060603020205020403" pitchFamily="18" charset="0"/>
              </a:rPr>
            </a:br>
            <a:endParaRPr lang="en-US">
              <a:latin typeface="Rockwell" panose="02060603020205020403" pitchFamily="18" charset="0"/>
            </a:endParaRPr>
          </a:p>
        </p:txBody>
      </p:sp>
      <p:pic>
        <p:nvPicPr>
          <p:cNvPr id="5" name="Content Placeholder 4">
            <a:extLst>
              <a:ext uri="{FF2B5EF4-FFF2-40B4-BE49-F238E27FC236}">
                <a16:creationId xmlns:a16="http://schemas.microsoft.com/office/drawing/2014/main" id="{6BFC91FB-EBF7-4D8B-B966-12921BC52D68}"/>
              </a:ext>
            </a:extLst>
          </p:cNvPr>
          <p:cNvPicPr>
            <a:picLocks noGrp="1" noChangeAspect="1"/>
          </p:cNvPicPr>
          <p:nvPr>
            <p:ph idx="1"/>
          </p:nvPr>
        </p:nvPicPr>
        <p:blipFill>
          <a:blip r:embed="rId2"/>
          <a:stretch>
            <a:fillRect/>
          </a:stretch>
        </p:blipFill>
        <p:spPr>
          <a:xfrm>
            <a:off x="17420" y="1424820"/>
            <a:ext cx="2883685" cy="3829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12879B8-4C99-46CC-B351-7D11A9FACD3D}"/>
              </a:ext>
            </a:extLst>
          </p:cNvPr>
          <p:cNvPicPr>
            <a:picLocks noChangeAspect="1"/>
          </p:cNvPicPr>
          <p:nvPr/>
        </p:nvPicPr>
        <p:blipFill rotWithShape="1">
          <a:blip r:embed="rId3"/>
          <a:srcRect r="4858" b="4525"/>
          <a:stretch/>
        </p:blipFill>
        <p:spPr>
          <a:xfrm>
            <a:off x="2852675" y="1967935"/>
            <a:ext cx="2564998" cy="3829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5955A146-C023-4175-A6BD-13F690B2E14C}"/>
              </a:ext>
            </a:extLst>
          </p:cNvPr>
          <p:cNvPicPr>
            <a:picLocks noChangeAspect="1"/>
          </p:cNvPicPr>
          <p:nvPr/>
        </p:nvPicPr>
        <p:blipFill rotWithShape="1">
          <a:blip r:embed="rId4"/>
          <a:srcRect r="8509" b="21587"/>
          <a:stretch/>
        </p:blipFill>
        <p:spPr>
          <a:xfrm>
            <a:off x="5369242" y="1382137"/>
            <a:ext cx="2466574" cy="3829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B943149-9448-402B-8125-157FD3574981}"/>
              </a:ext>
            </a:extLst>
          </p:cNvPr>
          <p:cNvPicPr>
            <a:picLocks noChangeAspect="1"/>
          </p:cNvPicPr>
          <p:nvPr/>
        </p:nvPicPr>
        <p:blipFill rotWithShape="1">
          <a:blip r:embed="rId5"/>
          <a:srcRect b="3475"/>
          <a:stretch/>
        </p:blipFill>
        <p:spPr>
          <a:xfrm>
            <a:off x="7777445" y="1971843"/>
            <a:ext cx="2735516" cy="371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90777ECE-8D2E-4229-8BD6-90E9ED245D3A}"/>
              </a:ext>
            </a:extLst>
          </p:cNvPr>
          <p:cNvPicPr>
            <a:picLocks noChangeAspect="1"/>
          </p:cNvPicPr>
          <p:nvPr/>
        </p:nvPicPr>
        <p:blipFill>
          <a:blip r:embed="rId6"/>
          <a:stretch>
            <a:fillRect/>
          </a:stretch>
        </p:blipFill>
        <p:spPr>
          <a:xfrm>
            <a:off x="9858774" y="1967935"/>
            <a:ext cx="2306619" cy="162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7866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85E8-35EE-415D-B21A-6CD40D728929}"/>
              </a:ext>
            </a:extLst>
          </p:cNvPr>
          <p:cNvSpPr>
            <a:spLocks noGrp="1"/>
          </p:cNvSpPr>
          <p:nvPr>
            <p:ph type="title"/>
          </p:nvPr>
        </p:nvSpPr>
        <p:spPr>
          <a:xfrm>
            <a:off x="721952" y="1216020"/>
            <a:ext cx="4269754" cy="1071329"/>
          </a:xfrm>
        </p:spPr>
        <p:txBody>
          <a:bodyPr vert="horz" lIns="91440" tIns="45720" rIns="91440" bIns="45720" rtlCol="0" anchor="ctr">
            <a:normAutofit fontScale="90000"/>
          </a:bodyPr>
          <a:lstStyle/>
          <a:p>
            <a:r>
              <a:rPr lang="en-US">
                <a:latin typeface="Rockwell" panose="02060603020205020403" pitchFamily="18" charset="0"/>
              </a:rPr>
              <a:t>Viewing Class Schedule</a:t>
            </a:r>
          </a:p>
        </p:txBody>
      </p:sp>
      <p:sp>
        <p:nvSpPr>
          <p:cNvPr id="9" name="Content Placeholder 8">
            <a:extLst>
              <a:ext uri="{FF2B5EF4-FFF2-40B4-BE49-F238E27FC236}">
                <a16:creationId xmlns:a16="http://schemas.microsoft.com/office/drawing/2014/main" id="{F8558A7C-CB76-4BE8-9370-B36E578F9A76}"/>
              </a:ext>
            </a:extLst>
          </p:cNvPr>
          <p:cNvSpPr>
            <a:spLocks noGrp="1"/>
          </p:cNvSpPr>
          <p:nvPr>
            <p:ph idx="1"/>
          </p:nvPr>
        </p:nvSpPr>
        <p:spPr>
          <a:xfrm>
            <a:off x="763249" y="2558551"/>
            <a:ext cx="4269754" cy="3440204"/>
          </a:xfrm>
        </p:spPr>
        <p:txBody>
          <a:bodyPr>
            <a:normAutofit fontScale="77500" lnSpcReduction="20000"/>
          </a:bodyPr>
          <a:lstStyle/>
          <a:p>
            <a:r>
              <a:rPr lang="en-US" sz="2600">
                <a:latin typeface="Tahoma" panose="020B0604030504040204" pitchFamily="34" charset="0"/>
                <a:ea typeface="Tahoma" panose="020B0604030504040204" pitchFamily="34" charset="0"/>
                <a:cs typeface="Tahoma" panose="020B0604030504040204" pitchFamily="34" charset="0"/>
              </a:rPr>
              <a:t>Since you will have saved My schedule as a favorite, there will be less steps when you view your schedule.</a:t>
            </a:r>
          </a:p>
          <a:p>
            <a:r>
              <a:rPr lang="en-US" sz="2600">
                <a:latin typeface="Tahoma" panose="020B0604030504040204" pitchFamily="34" charset="0"/>
                <a:ea typeface="Tahoma" panose="020B0604030504040204" pitchFamily="34" charset="0"/>
                <a:cs typeface="Tahoma" panose="020B0604030504040204" pitchFamily="34" charset="0"/>
              </a:rPr>
              <a:t>Please note the highlighted indicates:</a:t>
            </a:r>
          </a:p>
          <a:p>
            <a:pPr lvl="1"/>
            <a:r>
              <a:rPr lang="en-US" sz="2300">
                <a:latin typeface="Tahoma" panose="020B0604030504040204" pitchFamily="34" charset="0"/>
                <a:ea typeface="Tahoma" panose="020B0604030504040204" pitchFamily="34" charset="0"/>
                <a:cs typeface="Tahoma" panose="020B0604030504040204" pitchFamily="34" charset="0"/>
              </a:rPr>
              <a:t>Permission number</a:t>
            </a:r>
          </a:p>
          <a:p>
            <a:pPr lvl="1"/>
            <a:r>
              <a:rPr lang="en-US" sz="2300">
                <a:latin typeface="Tahoma" panose="020B0604030504040204" pitchFamily="34" charset="0"/>
                <a:ea typeface="Tahoma" panose="020B0604030504040204" pitchFamily="34" charset="0"/>
                <a:cs typeface="Tahoma" panose="020B0604030504040204" pitchFamily="34" charset="0"/>
              </a:rPr>
              <a:t>class</a:t>
            </a:r>
          </a:p>
          <a:p>
            <a:pPr lvl="1"/>
            <a:r>
              <a:rPr lang="en-US" sz="2300">
                <a:latin typeface="Tahoma" panose="020B0604030504040204" pitchFamily="34" charset="0"/>
                <a:ea typeface="Tahoma" panose="020B0604030504040204" pitchFamily="34" charset="0"/>
                <a:cs typeface="Tahoma" panose="020B0604030504040204" pitchFamily="34" charset="0"/>
              </a:rPr>
              <a:t>title</a:t>
            </a:r>
          </a:p>
          <a:p>
            <a:pPr lvl="1"/>
            <a:r>
              <a:rPr lang="en-US" sz="2300">
                <a:latin typeface="Tahoma" panose="020B0604030504040204" pitchFamily="34" charset="0"/>
                <a:ea typeface="Tahoma" panose="020B0604030504040204" pitchFamily="34" charset="0"/>
                <a:cs typeface="Tahoma" panose="020B0604030504040204" pitchFamily="34" charset="0"/>
              </a:rPr>
              <a:t># of students enrolled</a:t>
            </a:r>
          </a:p>
          <a:p>
            <a:pPr lvl="1"/>
            <a:r>
              <a:rPr lang="en-US" sz="2300">
                <a:latin typeface="Tahoma" panose="020B0604030504040204" pitchFamily="34" charset="0"/>
                <a:ea typeface="Tahoma" panose="020B0604030504040204" pitchFamily="34" charset="0"/>
                <a:cs typeface="Tahoma" panose="020B0604030504040204" pitchFamily="34" charset="0"/>
              </a:rPr>
              <a:t>days &amp; times class meets</a:t>
            </a:r>
          </a:p>
          <a:p>
            <a:pPr lvl="1"/>
            <a:r>
              <a:rPr lang="en-US" sz="2300">
                <a:latin typeface="Tahoma" panose="020B0604030504040204" pitchFamily="34" charset="0"/>
                <a:ea typeface="Tahoma" panose="020B0604030504040204" pitchFamily="34" charset="0"/>
                <a:cs typeface="Tahoma" panose="020B0604030504040204" pitchFamily="34" charset="0"/>
              </a:rPr>
              <a:t>room number </a:t>
            </a:r>
          </a:p>
          <a:p>
            <a:pPr lvl="1"/>
            <a:r>
              <a:rPr lang="en-US" sz="2300">
                <a:latin typeface="Tahoma" panose="020B0604030504040204" pitchFamily="34" charset="0"/>
                <a:ea typeface="Tahoma" panose="020B0604030504040204" pitchFamily="34" charset="0"/>
                <a:cs typeface="Tahoma" panose="020B0604030504040204" pitchFamily="34" charset="0"/>
              </a:rPr>
              <a:t>semester dates</a:t>
            </a:r>
          </a:p>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81B1D5AF-783F-4644-9F6D-DC0A1BB19998}"/>
              </a:ext>
            </a:extLst>
          </p:cNvPr>
          <p:cNvPicPr>
            <a:picLocks noChangeAspect="1"/>
          </p:cNvPicPr>
          <p:nvPr/>
        </p:nvPicPr>
        <p:blipFill rotWithShape="1">
          <a:blip r:embed="rId2"/>
          <a:srcRect r="10679"/>
          <a:stretch/>
        </p:blipFill>
        <p:spPr>
          <a:xfrm>
            <a:off x="8759846" y="1913715"/>
            <a:ext cx="3356894" cy="4085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4" descr="Graphical user interface, application&#10;&#10;Description automatically generated">
            <a:extLst>
              <a:ext uri="{FF2B5EF4-FFF2-40B4-BE49-F238E27FC236}">
                <a16:creationId xmlns:a16="http://schemas.microsoft.com/office/drawing/2014/main" id="{6951BC83-5DAE-4AE7-B4C9-429A0FC40D0B}"/>
              </a:ext>
            </a:extLst>
          </p:cNvPr>
          <p:cNvPicPr>
            <a:picLocks noChangeAspect="1"/>
          </p:cNvPicPr>
          <p:nvPr/>
        </p:nvPicPr>
        <p:blipFill rotWithShape="1">
          <a:blip r:embed="rId3"/>
          <a:srcRect l="5199" r="5822"/>
          <a:stretch/>
        </p:blipFill>
        <p:spPr>
          <a:xfrm>
            <a:off x="5011701" y="297217"/>
            <a:ext cx="3708155" cy="4579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32AE7D68-BF9A-4C19-B655-185C4E9DA166}"/>
                  </a:ext>
                </a:extLst>
              </p14:cNvPr>
              <p14:cNvContentPartPr/>
              <p14:nvPr/>
            </p14:nvContentPartPr>
            <p14:xfrm>
              <a:off x="5033003" y="4253447"/>
              <a:ext cx="3440520" cy="81000"/>
            </p14:xfrm>
          </p:contentPart>
        </mc:Choice>
        <mc:Fallback xmlns="">
          <p:pic>
            <p:nvPicPr>
              <p:cNvPr id="10" name="Ink 9">
                <a:extLst>
                  <a:ext uri="{FF2B5EF4-FFF2-40B4-BE49-F238E27FC236}">
                    <a16:creationId xmlns:a16="http://schemas.microsoft.com/office/drawing/2014/main" id="{32AE7D68-BF9A-4C19-B655-185C4E9DA166}"/>
                  </a:ext>
                </a:extLst>
              </p:cNvPr>
              <p:cNvPicPr/>
              <p:nvPr/>
            </p:nvPicPr>
            <p:blipFill>
              <a:blip r:embed="rId5"/>
              <a:stretch>
                <a:fillRect/>
              </a:stretch>
            </p:blipFill>
            <p:spPr>
              <a:xfrm>
                <a:off x="4979003" y="4145925"/>
                <a:ext cx="3548160" cy="295686"/>
              </a:xfrm>
              <a:prstGeom prst="rect">
                <a:avLst/>
              </a:prstGeom>
            </p:spPr>
          </p:pic>
        </mc:Fallback>
      </mc:AlternateContent>
    </p:spTree>
    <p:extLst>
      <p:ext uri="{BB962C8B-B14F-4D97-AF65-F5344CB8AC3E}">
        <p14:creationId xmlns:p14="http://schemas.microsoft.com/office/powerpoint/2010/main" val="3731905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A3F6-FD43-46FA-83D2-26FEEF9D0AF3}"/>
              </a:ext>
            </a:extLst>
          </p:cNvPr>
          <p:cNvSpPr>
            <a:spLocks noGrp="1"/>
          </p:cNvSpPr>
          <p:nvPr>
            <p:ph type="title"/>
          </p:nvPr>
        </p:nvSpPr>
        <p:spPr>
          <a:xfrm>
            <a:off x="871347" y="966499"/>
            <a:ext cx="3525184" cy="1049235"/>
          </a:xfrm>
        </p:spPr>
        <p:txBody>
          <a:bodyPr vert="horz" lIns="91440" tIns="45720" rIns="91440" bIns="45720" rtlCol="0" anchor="ctr">
            <a:normAutofit fontScale="90000"/>
          </a:bodyPr>
          <a:lstStyle/>
          <a:p>
            <a:r>
              <a:rPr lang="en-US">
                <a:latin typeface="Rockwell" panose="02060603020205020403" pitchFamily="18" charset="0"/>
              </a:rPr>
              <a:t>Downloading Class Roster</a:t>
            </a:r>
          </a:p>
        </p:txBody>
      </p:sp>
      <p:pic>
        <p:nvPicPr>
          <p:cNvPr id="13" name="Picture 12">
            <a:extLst>
              <a:ext uri="{FF2B5EF4-FFF2-40B4-BE49-F238E27FC236}">
                <a16:creationId xmlns:a16="http://schemas.microsoft.com/office/drawing/2014/main" id="{1ECACF52-0BB4-443C-822B-65EE98CA728B}"/>
              </a:ext>
            </a:extLst>
          </p:cNvPr>
          <p:cNvPicPr>
            <a:picLocks noChangeAspect="1"/>
          </p:cNvPicPr>
          <p:nvPr/>
        </p:nvPicPr>
        <p:blipFill rotWithShape="1">
          <a:blip r:embed="rId2"/>
          <a:srcRect l="7844" t="26369" r="-3662"/>
          <a:stretch/>
        </p:blipFill>
        <p:spPr>
          <a:xfrm>
            <a:off x="5974426" y="869733"/>
            <a:ext cx="5091226" cy="3667827"/>
          </a:xfrm>
          <a:prstGeom prst="rect">
            <a:avLst/>
          </a:prstGeom>
        </p:spPr>
      </p:pic>
      <p:pic>
        <p:nvPicPr>
          <p:cNvPr id="15" name="Picture 14">
            <a:extLst>
              <a:ext uri="{FF2B5EF4-FFF2-40B4-BE49-F238E27FC236}">
                <a16:creationId xmlns:a16="http://schemas.microsoft.com/office/drawing/2014/main" id="{D0DFCEE1-0678-4937-B486-DE4A46FF9B2A}"/>
              </a:ext>
            </a:extLst>
          </p:cNvPr>
          <p:cNvPicPr>
            <a:picLocks noChangeAspect="1"/>
          </p:cNvPicPr>
          <p:nvPr/>
        </p:nvPicPr>
        <p:blipFill rotWithShape="1">
          <a:blip r:embed="rId3"/>
          <a:srcRect t="13424" b="12426"/>
          <a:stretch/>
        </p:blipFill>
        <p:spPr>
          <a:xfrm>
            <a:off x="5942075" y="4578376"/>
            <a:ext cx="4721070" cy="577611"/>
          </a:xfrm>
          <a:prstGeom prst="rect">
            <a:avLst/>
          </a:prstGeom>
        </p:spPr>
      </p:pic>
      <p:sp>
        <p:nvSpPr>
          <p:cNvPr id="5" name="TextBox 4">
            <a:extLst>
              <a:ext uri="{FF2B5EF4-FFF2-40B4-BE49-F238E27FC236}">
                <a16:creationId xmlns:a16="http://schemas.microsoft.com/office/drawing/2014/main" id="{0C299A03-4366-4E5D-A71D-3E92850EF770}"/>
              </a:ext>
            </a:extLst>
          </p:cNvPr>
          <p:cNvSpPr txBox="1"/>
          <p:nvPr/>
        </p:nvSpPr>
        <p:spPr>
          <a:xfrm>
            <a:off x="1451581" y="2015734"/>
            <a:ext cx="3942611" cy="3140253"/>
          </a:xfrm>
          <a:prstGeom prst="rect">
            <a:avLst/>
          </a:prstGeom>
        </p:spPr>
        <p:txBody>
          <a:bodyPr vert="horz" lIns="91440" tIns="45720" rIns="91440" bIns="45720" rtlCol="0" anchor="t">
            <a:normAutofit/>
          </a:bodyPr>
          <a:lstStyle/>
          <a:p>
            <a:pPr indent="-228600" defTabSz="914400">
              <a:lnSpc>
                <a:spcPct val="120000"/>
              </a:lnSpc>
              <a:spcAft>
                <a:spcPts val="600"/>
              </a:spcAft>
              <a:buClr>
                <a:schemeClr val="accent1"/>
              </a:buClr>
              <a:buSzPct val="100000"/>
              <a:buFont typeface="Arial" panose="020B0604020202020204" pitchFamily="34" charset="0"/>
              <a:buChar char="•"/>
            </a:pPr>
            <a:endParaRPr lang="en-US"/>
          </a:p>
        </p:txBody>
      </p:sp>
      <p:sp>
        <p:nvSpPr>
          <p:cNvPr id="18" name="TextBox 17">
            <a:extLst>
              <a:ext uri="{FF2B5EF4-FFF2-40B4-BE49-F238E27FC236}">
                <a16:creationId xmlns:a16="http://schemas.microsoft.com/office/drawing/2014/main" id="{903E7187-4C8F-4EDD-848F-FA77FCEED53B}"/>
              </a:ext>
            </a:extLst>
          </p:cNvPr>
          <p:cNvSpPr txBox="1"/>
          <p:nvPr/>
        </p:nvSpPr>
        <p:spPr>
          <a:xfrm>
            <a:off x="553453" y="2476584"/>
            <a:ext cx="4965883" cy="4078039"/>
          </a:xfrm>
          <a:prstGeom prst="rect">
            <a:avLst/>
          </a:prstGeom>
          <a:noFill/>
        </p:spPr>
        <p:txBody>
          <a:bodyPr wrap="square" rtlCol="0">
            <a:spAutoFit/>
          </a:bodyPr>
          <a:lstStyle/>
          <a:p>
            <a:pPr marL="342900" indent="-342900">
              <a:spcAft>
                <a:spcPts val="600"/>
              </a:spcAft>
              <a:buFont typeface="+mj-lt"/>
              <a:buAutoNum type="arabicParenR"/>
            </a:pPr>
            <a:r>
              <a:rPr lang="en-US" sz="2400">
                <a:latin typeface="Tahoma" panose="020B0604030504040204" pitchFamily="34" charset="0"/>
                <a:ea typeface="Tahoma" panose="020B0604030504040204" pitchFamily="34" charset="0"/>
                <a:cs typeface="Tahoma" panose="020B0604030504040204" pitchFamily="34" charset="0"/>
              </a:rPr>
              <a:t>Log into Student Admin</a:t>
            </a:r>
          </a:p>
          <a:p>
            <a:pPr marL="342900" indent="-342900">
              <a:spcAft>
                <a:spcPts val="600"/>
              </a:spcAft>
              <a:buFont typeface="+mj-lt"/>
              <a:buAutoNum type="arabicParenR"/>
            </a:pPr>
            <a:r>
              <a:rPr lang="en-US" sz="2400">
                <a:latin typeface="Tahoma" panose="020B0604030504040204" pitchFamily="34" charset="0"/>
                <a:ea typeface="Tahoma" panose="020B0604030504040204" pitchFamily="34" charset="0"/>
                <a:cs typeface="Tahoma" panose="020B0604030504040204" pitchFamily="34" charset="0"/>
              </a:rPr>
              <a:t>Go to your Favorites bar and select 	Class roster</a:t>
            </a:r>
          </a:p>
          <a:p>
            <a:pPr marL="342900" indent="-342900">
              <a:spcAft>
                <a:spcPts val="600"/>
              </a:spcAft>
              <a:buFont typeface="+mj-lt"/>
              <a:buAutoNum type="arabicParenR"/>
            </a:pPr>
            <a:r>
              <a:rPr lang="en-US" sz="2400">
                <a:latin typeface="Tahoma" panose="020B0604030504040204" pitchFamily="34" charset="0"/>
                <a:ea typeface="Tahoma" panose="020B0604030504040204" pitchFamily="34" charset="0"/>
                <a:cs typeface="Tahoma" panose="020B0604030504040204" pitchFamily="34" charset="0"/>
              </a:rPr>
              <a:t>Ensure you are in the correct term</a:t>
            </a:r>
          </a:p>
          <a:p>
            <a:pPr marL="342900" indent="-342900">
              <a:spcAft>
                <a:spcPts val="600"/>
              </a:spcAft>
              <a:buFont typeface="+mj-lt"/>
              <a:buAutoNum type="arabicParenR"/>
            </a:pPr>
            <a:r>
              <a:rPr lang="en-US" sz="2400">
                <a:latin typeface="Tahoma" panose="020B0604030504040204" pitchFamily="34" charset="0"/>
                <a:ea typeface="Tahoma" panose="020B0604030504040204" pitchFamily="34" charset="0"/>
                <a:cs typeface="Tahoma" panose="020B0604030504040204" pitchFamily="34" charset="0"/>
              </a:rPr>
              <a:t>Click the grid icon located to the right of Find (see highlighted).</a:t>
            </a:r>
          </a:p>
          <a:p>
            <a:pPr marL="342900" indent="-342900">
              <a:spcAft>
                <a:spcPts val="600"/>
              </a:spcAft>
              <a:buFont typeface="+mj-lt"/>
              <a:buAutoNum type="arabicParenR"/>
            </a:pPr>
            <a:r>
              <a:rPr lang="en-US" sz="2400">
                <a:latin typeface="Tahoma" panose="020B0604030504040204" pitchFamily="34" charset="0"/>
                <a:ea typeface="Tahoma" panose="020B0604030504040204" pitchFamily="34" charset="0"/>
                <a:cs typeface="Tahoma" panose="020B0604030504040204" pitchFamily="34" charset="0"/>
              </a:rPr>
              <a:t>The roster will download as an Excel document in Chrome.</a:t>
            </a:r>
          </a:p>
          <a:p>
            <a:pPr>
              <a:spcAft>
                <a:spcPts val="600"/>
              </a:spcAft>
            </a:pPr>
            <a:endParaRPr lang="en-US"/>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77147F2-2E73-4A64-90AE-0EC546E66325}"/>
                  </a:ext>
                </a:extLst>
              </p14:cNvPr>
              <p14:cNvContentPartPr/>
              <p14:nvPr/>
            </p14:nvContentPartPr>
            <p14:xfrm>
              <a:off x="9855431" y="2772614"/>
              <a:ext cx="360" cy="3600"/>
            </p14:xfrm>
          </p:contentPart>
        </mc:Choice>
        <mc:Fallback xmlns="">
          <p:pic>
            <p:nvPicPr>
              <p:cNvPr id="3" name="Ink 2">
                <a:extLst>
                  <a:ext uri="{FF2B5EF4-FFF2-40B4-BE49-F238E27FC236}">
                    <a16:creationId xmlns:a16="http://schemas.microsoft.com/office/drawing/2014/main" id="{277147F2-2E73-4A64-90AE-0EC546E66325}"/>
                  </a:ext>
                </a:extLst>
              </p:cNvPr>
              <p:cNvPicPr/>
              <p:nvPr/>
            </p:nvPicPr>
            <p:blipFill>
              <a:blip r:embed="rId5"/>
              <a:stretch>
                <a:fillRect/>
              </a:stretch>
            </p:blipFill>
            <p:spPr>
              <a:xfrm>
                <a:off x="9801431" y="2664614"/>
                <a:ext cx="1080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89CFCE1-8754-4543-BE8B-AAC90F8426EE}"/>
                  </a:ext>
                </a:extLst>
              </p14:cNvPr>
              <p14:cNvContentPartPr/>
              <p14:nvPr/>
            </p14:nvContentPartPr>
            <p14:xfrm>
              <a:off x="9920591" y="2772614"/>
              <a:ext cx="3600" cy="360"/>
            </p14:xfrm>
          </p:contentPart>
        </mc:Choice>
        <mc:Fallback xmlns="">
          <p:pic>
            <p:nvPicPr>
              <p:cNvPr id="4" name="Ink 3">
                <a:extLst>
                  <a:ext uri="{FF2B5EF4-FFF2-40B4-BE49-F238E27FC236}">
                    <a16:creationId xmlns:a16="http://schemas.microsoft.com/office/drawing/2014/main" id="{D89CFCE1-8754-4543-BE8B-AAC90F8426EE}"/>
                  </a:ext>
                </a:extLst>
              </p:cNvPr>
              <p:cNvPicPr/>
              <p:nvPr/>
            </p:nvPicPr>
            <p:blipFill>
              <a:blip r:embed="rId7"/>
              <a:stretch>
                <a:fillRect/>
              </a:stretch>
            </p:blipFill>
            <p:spPr>
              <a:xfrm>
                <a:off x="9866591" y="2664614"/>
                <a:ext cx="111240" cy="216000"/>
              </a:xfrm>
              <a:prstGeom prst="rect">
                <a:avLst/>
              </a:prstGeom>
            </p:spPr>
          </p:pic>
        </mc:Fallback>
      </mc:AlternateContent>
    </p:spTree>
    <p:extLst>
      <p:ext uri="{BB962C8B-B14F-4D97-AF65-F5344CB8AC3E}">
        <p14:creationId xmlns:p14="http://schemas.microsoft.com/office/powerpoint/2010/main" val="4263144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D25D2D30-BC1A-41D4-BA91-3F642118235E}"/>
              </a:ext>
            </a:extLst>
          </p:cNvPr>
          <p:cNvPicPr>
            <a:picLocks noGrp="1" noChangeAspect="1"/>
          </p:cNvPicPr>
          <p:nvPr>
            <p:ph idx="1"/>
          </p:nvPr>
        </p:nvPicPr>
        <p:blipFill>
          <a:blip r:embed="rId3"/>
          <a:stretch>
            <a:fillRect/>
          </a:stretch>
        </p:blipFill>
        <p:spPr>
          <a:xfrm>
            <a:off x="426101" y="1422926"/>
            <a:ext cx="7219606" cy="4873234"/>
          </a:xfrm>
          <a:prstGeom prst="rect">
            <a:avLst/>
          </a:prstGeom>
        </p:spPr>
      </p:pic>
      <p:sp>
        <p:nvSpPr>
          <p:cNvPr id="11" name="TextBox 10">
            <a:extLst>
              <a:ext uri="{FF2B5EF4-FFF2-40B4-BE49-F238E27FC236}">
                <a16:creationId xmlns:a16="http://schemas.microsoft.com/office/drawing/2014/main" id="{2CBBE8C0-BEC5-4629-ACFB-570D9D5FBB88}"/>
              </a:ext>
            </a:extLst>
          </p:cNvPr>
          <p:cNvSpPr txBox="1"/>
          <p:nvPr/>
        </p:nvSpPr>
        <p:spPr>
          <a:xfrm>
            <a:off x="2432766" y="6296160"/>
            <a:ext cx="6099628" cy="369332"/>
          </a:xfrm>
          <a:prstGeom prst="rect">
            <a:avLst/>
          </a:prstGeom>
          <a:noFill/>
        </p:spPr>
        <p:txBody>
          <a:bodyPr wrap="square">
            <a:spAutoFit/>
          </a:bodyPr>
          <a:lstStyle/>
          <a:p>
            <a:r>
              <a:rPr lang="en-US">
                <a:hlinkClick r:id="rId4"/>
              </a:rPr>
              <a:t>Blackboard Learn (uconn.edu)</a:t>
            </a:r>
            <a:endParaRPr lang="en-US"/>
          </a:p>
        </p:txBody>
      </p:sp>
      <p:sp>
        <p:nvSpPr>
          <p:cNvPr id="9" name="TextBox 8">
            <a:extLst>
              <a:ext uri="{FF2B5EF4-FFF2-40B4-BE49-F238E27FC236}">
                <a16:creationId xmlns:a16="http://schemas.microsoft.com/office/drawing/2014/main" id="{6B711E01-6A26-4B5A-B8F3-C057A57EA730}"/>
              </a:ext>
            </a:extLst>
          </p:cNvPr>
          <p:cNvSpPr txBox="1"/>
          <p:nvPr/>
        </p:nvSpPr>
        <p:spPr>
          <a:xfrm>
            <a:off x="7826364" y="721233"/>
            <a:ext cx="3657599" cy="5447645"/>
          </a:xfrm>
          <a:prstGeom prst="rect">
            <a:avLst/>
          </a:prstGeom>
          <a:noFill/>
        </p:spPr>
        <p:txBody>
          <a:bodyPr wrap="square">
            <a:spAutoFit/>
          </a:bodyPr>
          <a:lstStyle/>
          <a:p>
            <a:r>
              <a:rPr lang="en-US" b="0" i="0" err="1">
                <a:solidFill>
                  <a:srgbClr val="333333"/>
                </a:solidFill>
                <a:effectLst/>
                <a:latin typeface="Tahoma" panose="020B0604030504040204" pitchFamily="34" charset="0"/>
                <a:ea typeface="Tahoma" panose="020B0604030504040204" pitchFamily="34" charset="0"/>
                <a:cs typeface="Tahoma" panose="020B0604030504040204" pitchFamily="34" charset="0"/>
              </a:rPr>
              <a:t>HuskyCT</a:t>
            </a: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 is UConn’s name for the Blackboard learning management system used. </a:t>
            </a:r>
            <a:r>
              <a:rPr lang="en-US" b="0" i="0" err="1">
                <a:solidFill>
                  <a:srgbClr val="333333"/>
                </a:solidFill>
                <a:effectLst/>
                <a:latin typeface="Tahoma" panose="020B0604030504040204" pitchFamily="34" charset="0"/>
                <a:ea typeface="Tahoma" panose="020B0604030504040204" pitchFamily="34" charset="0"/>
                <a:cs typeface="Tahoma" panose="020B0604030504040204" pitchFamily="34" charset="0"/>
              </a:rPr>
              <a:t>HuskyCT</a:t>
            </a: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 sites are used for face-to-face classes and fully online classes. </a:t>
            </a:r>
          </a:p>
          <a:p>
            <a:endPar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endParaRPr>
          </a:p>
          <a:p>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The use of </a:t>
            </a:r>
            <a:r>
              <a:rPr lang="en-US" b="0" i="0" err="1">
                <a:solidFill>
                  <a:srgbClr val="333333"/>
                </a:solidFill>
                <a:effectLst/>
                <a:latin typeface="Tahoma" panose="020B0604030504040204" pitchFamily="34" charset="0"/>
                <a:ea typeface="Tahoma" panose="020B0604030504040204" pitchFamily="34" charset="0"/>
                <a:cs typeface="Tahoma" panose="020B0604030504040204" pitchFamily="34" charset="0"/>
              </a:rPr>
              <a:t>HuskyCT</a:t>
            </a: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 is so widespread that students expect to see a </a:t>
            </a:r>
            <a:r>
              <a:rPr lang="en-US" b="0" i="0" err="1">
                <a:solidFill>
                  <a:srgbClr val="333333"/>
                </a:solidFill>
                <a:effectLst/>
                <a:latin typeface="Tahoma" panose="020B0604030504040204" pitchFamily="34" charset="0"/>
                <a:ea typeface="Tahoma" panose="020B0604030504040204" pitchFamily="34" charset="0"/>
                <a:cs typeface="Tahoma" panose="020B0604030504040204" pitchFamily="34" charset="0"/>
              </a:rPr>
              <a:t>HuskyCT</a:t>
            </a: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 site for each class they are taking and are worried when they don’t.</a:t>
            </a:r>
          </a:p>
          <a:p>
            <a:endPar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endParaRPr>
          </a:p>
          <a:p>
            <a:r>
              <a:rPr lang="en-US">
                <a:solidFill>
                  <a:srgbClr val="333333"/>
                </a:solidFill>
                <a:latin typeface="Tahoma" panose="020B0604030504040204" pitchFamily="34" charset="0"/>
                <a:ea typeface="Tahoma" panose="020B0604030504040204" pitchFamily="34" charset="0"/>
                <a:cs typeface="Tahoma" panose="020B0604030504040204" pitchFamily="34" charset="0"/>
              </a:rPr>
              <a:t>Most </a:t>
            </a: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common uses of </a:t>
            </a:r>
            <a:r>
              <a:rPr lang="en-US" b="0" i="0" err="1">
                <a:solidFill>
                  <a:srgbClr val="333333"/>
                </a:solidFill>
                <a:effectLst/>
                <a:latin typeface="Tahoma" panose="020B0604030504040204" pitchFamily="34" charset="0"/>
                <a:ea typeface="Tahoma" panose="020B0604030504040204" pitchFamily="34" charset="0"/>
                <a:cs typeface="Tahoma" panose="020B0604030504040204" pitchFamily="34" charset="0"/>
              </a:rPr>
              <a:t>HuskyCT</a:t>
            </a: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send announcements</a:t>
            </a:r>
            <a:endParaRPr lang="en-US">
              <a:solidFill>
                <a:srgbClr val="333333"/>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post content and  </a:t>
            </a:r>
          </a:p>
          <a:p>
            <a:pPr marL="285750" indent="-285750">
              <a:buFont typeface="Arial" panose="020B0604020202020204" pitchFamily="34" charset="0"/>
              <a:buChar char="•"/>
            </a:pPr>
            <a:r>
              <a:rPr lang="en-US" b="0" i="0">
                <a:solidFill>
                  <a:srgbClr val="333333"/>
                </a:solidFill>
                <a:effectLst/>
                <a:latin typeface="Tahoma" panose="020B0604030504040204" pitchFamily="34" charset="0"/>
                <a:ea typeface="Tahoma" panose="020B0604030504040204" pitchFamily="34" charset="0"/>
                <a:cs typeface="Tahoma" panose="020B0604030504040204" pitchFamily="34" charset="0"/>
              </a:rPr>
              <a:t>post grades</a:t>
            </a:r>
          </a:p>
          <a:p>
            <a:endParaRPr lang="en-US" sz="1200">
              <a:solidFill>
                <a:srgbClr val="333333"/>
              </a:solidFill>
              <a:latin typeface="Tahoma" panose="020B0604030504040204" pitchFamily="34" charset="0"/>
              <a:ea typeface="Tahoma" panose="020B0604030504040204" pitchFamily="34" charset="0"/>
              <a:cs typeface="Tahoma" panose="020B0604030504040204" pitchFamily="34" charset="0"/>
            </a:endParaRPr>
          </a:p>
          <a:p>
            <a:r>
              <a:rPr lang="en-US" sz="1600">
                <a:solidFill>
                  <a:srgbClr val="333333"/>
                </a:solidFill>
                <a:latin typeface="Tahoma" panose="020B0604030504040204" pitchFamily="34" charset="0"/>
                <a:ea typeface="Tahoma" panose="020B0604030504040204" pitchFamily="34" charset="0"/>
                <a:cs typeface="Tahoma" panose="020B0604030504040204" pitchFamily="34" charset="0"/>
              </a:rPr>
              <a:t>I</a:t>
            </a:r>
            <a:r>
              <a:rPr lang="en-US" sz="1600" b="0" i="0">
                <a:solidFill>
                  <a:srgbClr val="333333"/>
                </a:solidFill>
                <a:effectLst/>
                <a:latin typeface="Tahoma" panose="020B0604030504040204" pitchFamily="34" charset="0"/>
                <a:ea typeface="Tahoma" panose="020B0604030504040204" pitchFamily="34" charset="0"/>
                <a:cs typeface="Tahoma" panose="020B0604030504040204" pitchFamily="34" charset="0"/>
              </a:rPr>
              <a:t>nstructors also use </a:t>
            </a:r>
            <a:r>
              <a:rPr lang="en-US" sz="1600" b="0" i="0" err="1">
                <a:solidFill>
                  <a:srgbClr val="333333"/>
                </a:solidFill>
                <a:effectLst/>
                <a:latin typeface="Tahoma" panose="020B0604030504040204" pitchFamily="34" charset="0"/>
                <a:ea typeface="Tahoma" panose="020B0604030504040204" pitchFamily="34" charset="0"/>
                <a:cs typeface="Tahoma" panose="020B0604030504040204" pitchFamily="34" charset="0"/>
              </a:rPr>
              <a:t>HuskyCT</a:t>
            </a:r>
            <a:r>
              <a:rPr lang="en-US" sz="1600" b="0" i="0">
                <a:solidFill>
                  <a:srgbClr val="333333"/>
                </a:solidFill>
                <a:effectLst/>
                <a:latin typeface="Tahoma" panose="020B0604030504040204" pitchFamily="34" charset="0"/>
                <a:ea typeface="Tahoma" panose="020B0604030504040204" pitchFamily="34" charset="0"/>
                <a:cs typeface="Tahoma" panose="020B0604030504040204" pitchFamily="34" charset="0"/>
              </a:rPr>
              <a:t> for </a:t>
            </a:r>
          </a:p>
          <a:p>
            <a:pPr marL="285750" indent="-285750">
              <a:buFont typeface="Arial" panose="020B0604020202020204" pitchFamily="34" charset="0"/>
              <a:buChar char="•"/>
            </a:pPr>
            <a:r>
              <a:rPr lang="en-US" sz="1600" b="0" i="0">
                <a:solidFill>
                  <a:srgbClr val="333333"/>
                </a:solidFill>
                <a:effectLst/>
                <a:latin typeface="Tahoma" panose="020B0604030504040204" pitchFamily="34" charset="0"/>
                <a:ea typeface="Tahoma" panose="020B0604030504040204" pitchFamily="34" charset="0"/>
                <a:cs typeface="Tahoma" panose="020B0604030504040204" pitchFamily="34" charset="0"/>
              </a:rPr>
              <a:t>online submission of assignments, discussions, and quizzes. </a:t>
            </a:r>
          </a:p>
        </p:txBody>
      </p:sp>
      <p:sp>
        <p:nvSpPr>
          <p:cNvPr id="2" name="Title 1">
            <a:extLst>
              <a:ext uri="{FF2B5EF4-FFF2-40B4-BE49-F238E27FC236}">
                <a16:creationId xmlns:a16="http://schemas.microsoft.com/office/drawing/2014/main" id="{103AE6FB-915C-F27B-610D-A1157DBC8A30}"/>
              </a:ext>
            </a:extLst>
          </p:cNvPr>
          <p:cNvSpPr>
            <a:spLocks noGrp="1"/>
          </p:cNvSpPr>
          <p:nvPr>
            <p:ph type="title"/>
          </p:nvPr>
        </p:nvSpPr>
        <p:spPr>
          <a:xfrm>
            <a:off x="816260" y="373691"/>
            <a:ext cx="5224653" cy="1049235"/>
          </a:xfrm>
        </p:spPr>
        <p:txBody>
          <a:bodyPr vert="horz" lIns="91440" tIns="45720" rIns="91440" bIns="45720" rtlCol="0" anchor="ctr">
            <a:normAutofit/>
          </a:bodyPr>
          <a:lstStyle/>
          <a:p>
            <a:r>
              <a:rPr lang="en-US" err="1">
                <a:latin typeface="Rockwell" panose="02060603020205020403" pitchFamily="18" charset="0"/>
              </a:rPr>
              <a:t>HuskyCT</a:t>
            </a:r>
            <a:endParaRPr lang="en-US">
              <a:latin typeface="Rockwell" panose="02060603020205020403" pitchFamily="18" charset="0"/>
            </a:endParaRPr>
          </a:p>
        </p:txBody>
      </p:sp>
    </p:spTree>
    <p:extLst>
      <p:ext uri="{BB962C8B-B14F-4D97-AF65-F5344CB8AC3E}">
        <p14:creationId xmlns:p14="http://schemas.microsoft.com/office/powerpoint/2010/main" val="41525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2719993" y="96252"/>
            <a:ext cx="7037359" cy="1356360"/>
          </a:xfrm>
        </p:spPr>
        <p:txBody>
          <a:bodyPr/>
          <a:lstStyle/>
          <a:p>
            <a:r>
              <a:rPr lang="en-US" err="1">
                <a:latin typeface="Rockwell" panose="02060603020205020403" pitchFamily="18" charset="0"/>
              </a:rPr>
              <a:t>HuskyCT</a:t>
            </a:r>
            <a:r>
              <a:rPr lang="en-US">
                <a:latin typeface="Rockwell" panose="02060603020205020403" pitchFamily="18" charset="0"/>
              </a:rPr>
              <a:t> Course Request</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613299402"/>
              </p:ext>
            </p:extLst>
          </p:nvPr>
        </p:nvGraphicFramePr>
        <p:xfrm>
          <a:off x="473385" y="1263315"/>
          <a:ext cx="5302719" cy="5065295"/>
        </p:xfrm>
        <a:graphic>
          <a:graphicData uri="http://schemas.openxmlformats.org/drawingml/2006/table">
            <a:tbl>
              <a:tblPr firstRow="1" bandRow="1">
                <a:tableStyleId>{5C22544A-7EE6-4342-B048-85BDC9FD1C3A}</a:tableStyleId>
              </a:tblPr>
              <a:tblGrid>
                <a:gridCol w="5302719">
                  <a:extLst>
                    <a:ext uri="{9D8B030D-6E8A-4147-A177-3AD203B41FA5}">
                      <a16:colId xmlns:a16="http://schemas.microsoft.com/office/drawing/2014/main" val="743422230"/>
                    </a:ext>
                  </a:extLst>
                </a:gridCol>
              </a:tblGrid>
              <a:tr h="503022">
                <a:tc>
                  <a:txBody>
                    <a:bodyPr/>
                    <a:lstStyle/>
                    <a:p>
                      <a:r>
                        <a:rPr lang="en-US" sz="2400" err="1">
                          <a:solidFill>
                            <a:schemeClr val="bg1"/>
                          </a:solidFill>
                          <a:latin typeface="Tahoma" panose="020B0604030504040204" pitchFamily="34" charset="0"/>
                          <a:ea typeface="Tahoma" panose="020B0604030504040204" pitchFamily="34" charset="0"/>
                          <a:cs typeface="Tahoma" panose="020B0604030504040204" pitchFamily="34" charset="0"/>
                        </a:rPr>
                        <a:t>HuskyCT</a:t>
                      </a:r>
                      <a:endParaRPr lang="en-US" sz="2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96822786"/>
                  </a:ext>
                </a:extLst>
              </a:tr>
              <a:tr h="4562273">
                <a:tc>
                  <a:txBody>
                    <a:bodyPr/>
                    <a:lstStyle/>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Log into Student Admin</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Go to My Schedule </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Click on </a:t>
                      </a:r>
                      <a:r>
                        <a:rPr kumimoji="0" lang="en-US" sz="2400" b="0" i="0" u="none" strike="noStrike" kern="1200" cap="none" spc="0" normalizeH="0" baseline="0" noProof="0" err="1">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HuskyCT</a:t>
                      </a: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sections (top right tab)</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Click on course</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Hit submit</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You will be notified by email when your </a:t>
                      </a:r>
                      <a:r>
                        <a:rPr kumimoji="0" lang="en-US" sz="2400" b="0" i="0" u="none" strike="noStrike" kern="1200" cap="none" spc="0" normalizeH="0" baseline="0" noProof="0" err="1">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HuskyCT</a:t>
                      </a: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site is available (usually one business day)</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7" name="Picture 6">
            <a:extLst>
              <a:ext uri="{FF2B5EF4-FFF2-40B4-BE49-F238E27FC236}">
                <a16:creationId xmlns:a16="http://schemas.microsoft.com/office/drawing/2014/main" id="{B6C4E938-61CC-34CC-E6F1-1ED74912F620}"/>
              </a:ext>
            </a:extLst>
          </p:cNvPr>
          <p:cNvPicPr>
            <a:picLocks noChangeAspect="1"/>
          </p:cNvPicPr>
          <p:nvPr/>
        </p:nvPicPr>
        <p:blipFill>
          <a:blip r:embed="rId3"/>
          <a:stretch>
            <a:fillRect/>
          </a:stretch>
        </p:blipFill>
        <p:spPr>
          <a:xfrm>
            <a:off x="6238673" y="1708485"/>
            <a:ext cx="4800340" cy="3842520"/>
          </a:xfrm>
          <a:prstGeom prst="rect">
            <a:avLst/>
          </a:prstGeom>
        </p:spPr>
      </p:pic>
    </p:spTree>
    <p:extLst>
      <p:ext uri="{BB962C8B-B14F-4D97-AF65-F5344CB8AC3E}">
        <p14:creationId xmlns:p14="http://schemas.microsoft.com/office/powerpoint/2010/main" val="73419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normAutofit/>
          </a:bodyPr>
          <a:lstStyle/>
          <a:p>
            <a:pPr algn="ctr"/>
            <a:r>
              <a:rPr lang="en-US" sz="5400">
                <a:latin typeface="Rockwell" panose="02060603020205020403" pitchFamily="18" charset="0"/>
              </a:rPr>
              <a:t>Welcome!</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494694829"/>
              </p:ext>
            </p:extLst>
          </p:nvPr>
        </p:nvGraphicFramePr>
        <p:xfrm>
          <a:off x="1159667" y="1256578"/>
          <a:ext cx="9632658" cy="472727"/>
        </p:xfrm>
        <a:graphic>
          <a:graphicData uri="http://schemas.openxmlformats.org/drawingml/2006/table">
            <a:tbl>
              <a:tblPr firstRow="1" bandRow="1">
                <a:tableStyleId>{5C22544A-7EE6-4342-B048-85BDC9FD1C3A}</a:tableStyleId>
              </a:tblPr>
              <a:tblGrid>
                <a:gridCol w="9632658">
                  <a:extLst>
                    <a:ext uri="{9D8B030D-6E8A-4147-A177-3AD203B41FA5}">
                      <a16:colId xmlns:a16="http://schemas.microsoft.com/office/drawing/2014/main" val="743422230"/>
                    </a:ext>
                  </a:extLst>
                </a:gridCol>
              </a:tblGrid>
              <a:tr h="472727">
                <a:tc>
                  <a:txBody>
                    <a:bodyPr/>
                    <a:lstStyle/>
                    <a:p>
                      <a:pPr algn="l"/>
                      <a:r>
                        <a:rPr lang="en-US" sz="2000">
                          <a:latin typeface="Tahoma" panose="020B0604030504040204" pitchFamily="34" charset="0"/>
                          <a:ea typeface="Tahoma" panose="020B0604030504040204" pitchFamily="34" charset="0"/>
                          <a:cs typeface="Tahoma" panose="020B0604030504040204" pitchFamily="34" charset="0"/>
                        </a:rPr>
                        <a:t>Introductions</a:t>
                      </a:r>
                    </a:p>
                  </a:txBody>
                  <a:tcPr/>
                </a:tc>
                <a:extLst>
                  <a:ext uri="{0D108BD9-81ED-4DB2-BD59-A6C34878D82A}">
                    <a16:rowId xmlns:a16="http://schemas.microsoft.com/office/drawing/2014/main" val="2496822786"/>
                  </a:ext>
                </a:extLst>
              </a:tr>
            </a:tbl>
          </a:graphicData>
        </a:graphic>
      </p:graphicFrame>
      <p:graphicFrame>
        <p:nvGraphicFramePr>
          <p:cNvPr id="7" name="Diagram 6">
            <a:extLst>
              <a:ext uri="{FF2B5EF4-FFF2-40B4-BE49-F238E27FC236}">
                <a16:creationId xmlns:a16="http://schemas.microsoft.com/office/drawing/2014/main" id="{64EB50C7-E9B5-34C6-FB97-528DD09CB6D8}"/>
              </a:ext>
            </a:extLst>
          </p:cNvPr>
          <p:cNvGraphicFramePr/>
          <p:nvPr>
            <p:extLst>
              <p:ext uri="{D42A27DB-BD31-4B8C-83A1-F6EECF244321}">
                <p14:modId xmlns:p14="http://schemas.microsoft.com/office/powerpoint/2010/main" val="687348900"/>
              </p:ext>
            </p:extLst>
          </p:nvPr>
        </p:nvGraphicFramePr>
        <p:xfrm>
          <a:off x="917698" y="1837590"/>
          <a:ext cx="10116595" cy="4595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Wave Gesture with solid fill">
            <a:extLst>
              <a:ext uri="{FF2B5EF4-FFF2-40B4-BE49-F238E27FC236}">
                <a16:creationId xmlns:a16="http://schemas.microsoft.com/office/drawing/2014/main" id="{BFCDD447-F2CF-F4A8-FB2B-F5535CBA47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7925" y="342178"/>
            <a:ext cx="914400" cy="914400"/>
          </a:xfrm>
          <a:prstGeom prst="rect">
            <a:avLst/>
          </a:prstGeom>
        </p:spPr>
      </p:pic>
    </p:spTree>
    <p:extLst>
      <p:ext uri="{BB962C8B-B14F-4D97-AF65-F5344CB8AC3E}">
        <p14:creationId xmlns:p14="http://schemas.microsoft.com/office/powerpoint/2010/main" val="394240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646204" y="144379"/>
            <a:ext cx="6596807" cy="1356360"/>
          </a:xfrm>
        </p:spPr>
        <p:txBody>
          <a:bodyPr>
            <a:normAutofit/>
          </a:bodyPr>
          <a:lstStyle/>
          <a:p>
            <a:r>
              <a:rPr lang="en-US" sz="3600">
                <a:latin typeface="Rockwell" panose="02060603020205020403" pitchFamily="18" charset="0"/>
              </a:rPr>
              <a:t>Restore </a:t>
            </a:r>
            <a:r>
              <a:rPr lang="en-US" sz="3600" err="1">
                <a:latin typeface="Rockwell" panose="02060603020205020403" pitchFamily="18" charset="0"/>
              </a:rPr>
              <a:t>HuskyCT</a:t>
            </a:r>
            <a:r>
              <a:rPr lang="en-US" sz="3600">
                <a:latin typeface="Rockwell" panose="02060603020205020403" pitchFamily="18" charset="0"/>
              </a:rPr>
              <a:t> Sections Form</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025356633"/>
              </p:ext>
            </p:extLst>
          </p:nvPr>
        </p:nvGraphicFramePr>
        <p:xfrm>
          <a:off x="473385" y="1337810"/>
          <a:ext cx="5302719" cy="5065295"/>
        </p:xfrm>
        <a:graphic>
          <a:graphicData uri="http://schemas.openxmlformats.org/drawingml/2006/table">
            <a:tbl>
              <a:tblPr firstRow="1" bandRow="1">
                <a:tableStyleId>{5C22544A-7EE6-4342-B048-85BDC9FD1C3A}</a:tableStyleId>
              </a:tblPr>
              <a:tblGrid>
                <a:gridCol w="5302719">
                  <a:extLst>
                    <a:ext uri="{9D8B030D-6E8A-4147-A177-3AD203B41FA5}">
                      <a16:colId xmlns:a16="http://schemas.microsoft.com/office/drawing/2014/main" val="743422230"/>
                    </a:ext>
                  </a:extLst>
                </a:gridCol>
              </a:tblGrid>
              <a:tr h="503022">
                <a:tc>
                  <a:txBody>
                    <a:bodyPr/>
                    <a:lstStyle/>
                    <a:p>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Restore </a:t>
                      </a:r>
                      <a:r>
                        <a:rPr lang="en-US" sz="2400" err="1">
                          <a:solidFill>
                            <a:schemeClr val="bg1"/>
                          </a:solidFill>
                          <a:latin typeface="Tahoma" panose="020B0604030504040204" pitchFamily="34" charset="0"/>
                          <a:ea typeface="Tahoma" panose="020B0604030504040204" pitchFamily="34" charset="0"/>
                          <a:cs typeface="Tahoma" panose="020B0604030504040204" pitchFamily="34" charset="0"/>
                        </a:rPr>
                        <a:t>HuskyCT</a:t>
                      </a: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 Sections</a:t>
                      </a:r>
                    </a:p>
                  </a:txBody>
                  <a:tcPr/>
                </a:tc>
                <a:extLst>
                  <a:ext uri="{0D108BD9-81ED-4DB2-BD59-A6C34878D82A}">
                    <a16:rowId xmlns:a16="http://schemas.microsoft.com/office/drawing/2014/main" val="2496822786"/>
                  </a:ext>
                </a:extLst>
              </a:tr>
              <a:tr h="4562273">
                <a:tc>
                  <a:txBody>
                    <a:bodyPr/>
                    <a:lstStyle/>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You will then see this form when you click on Restore </a:t>
                      </a:r>
                      <a:r>
                        <a:rPr kumimoji="0" lang="en-US" sz="2400" b="0" i="0" u="none" strike="noStrike" kern="1200" cap="none" spc="0" normalizeH="0" baseline="0" noProof="0" err="1">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HuskyCT</a:t>
                      </a: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 Sections </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Please complete the form thoroughly</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You will need the source course information if you will request copy content from a template or development course </a:t>
                      </a:r>
                    </a:p>
                    <a:p>
                      <a:pPr marL="457200" marR="0" lvl="0" indent="-457200" algn="l" defTabSz="457200" rtl="0" eaLnBrk="1" fontAlgn="auto" latinLnBrk="0" hangingPunct="1">
                        <a:lnSpc>
                          <a:spcPct val="100000"/>
                        </a:lnSpc>
                        <a:spcBef>
                          <a:spcPct val="20000"/>
                        </a:spcBef>
                        <a:spcAft>
                          <a:spcPts val="600"/>
                        </a:spcAft>
                        <a:buClrTx/>
                        <a:buSzPct val="115000"/>
                        <a:buFont typeface="+mj-lt"/>
                        <a:buAutoNum type="arabicPeriod"/>
                        <a:tabLst/>
                        <a:defRPr/>
                      </a:pPr>
                      <a:r>
                        <a:rPr kumimoji="0" lang="en-US" sz="2400" b="0" i="0" u="none" strike="noStrike" kern="1200" cap="none" spc="0" normalizeH="0" baseline="0" noProof="0">
                          <a:ln>
                            <a:noFill/>
                          </a:ln>
                          <a:solidFill>
                            <a:prstClr val="black">
                              <a:lumMod val="85000"/>
                              <a:lumOff val="15000"/>
                            </a:prstClr>
                          </a:solidFill>
                          <a:effectLst/>
                          <a:uLnTx/>
                          <a:uFillTx/>
                          <a:latin typeface="Tahoma" panose="020B0604030504040204" pitchFamily="34" charset="0"/>
                          <a:ea typeface="Tahoma" panose="020B0604030504040204" pitchFamily="34" charset="0"/>
                          <a:cs typeface="Tahoma" panose="020B0604030504040204" pitchFamily="34" charset="0"/>
                        </a:rPr>
                        <a:t>Hit submit at bottom of the form</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3" name="Picture 2">
            <a:extLst>
              <a:ext uri="{FF2B5EF4-FFF2-40B4-BE49-F238E27FC236}">
                <a16:creationId xmlns:a16="http://schemas.microsoft.com/office/drawing/2014/main" id="{E19E7B89-B42D-11E0-DDE1-DE8966647A9B}"/>
              </a:ext>
            </a:extLst>
          </p:cNvPr>
          <p:cNvPicPr>
            <a:picLocks noChangeAspect="1"/>
          </p:cNvPicPr>
          <p:nvPr/>
        </p:nvPicPr>
        <p:blipFill>
          <a:blip r:embed="rId3"/>
          <a:stretch>
            <a:fillRect/>
          </a:stretch>
        </p:blipFill>
        <p:spPr>
          <a:xfrm>
            <a:off x="6764042" y="38492"/>
            <a:ext cx="4661947" cy="6781015"/>
          </a:xfrm>
          <a:prstGeom prst="rect">
            <a:avLst/>
          </a:prstGeom>
        </p:spPr>
      </p:pic>
    </p:spTree>
    <p:extLst>
      <p:ext uri="{BB962C8B-B14F-4D97-AF65-F5344CB8AC3E}">
        <p14:creationId xmlns:p14="http://schemas.microsoft.com/office/powerpoint/2010/main" val="1507119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ACE6-81E4-47A9-83D0-17B8DCE5F3F9}"/>
              </a:ext>
            </a:extLst>
          </p:cNvPr>
          <p:cNvSpPr>
            <a:spLocks noGrp="1"/>
          </p:cNvSpPr>
          <p:nvPr>
            <p:ph type="title"/>
          </p:nvPr>
        </p:nvSpPr>
        <p:spPr>
          <a:xfrm>
            <a:off x="3645413" y="1032044"/>
            <a:ext cx="4901174" cy="1303867"/>
          </a:xfrm>
        </p:spPr>
        <p:txBody>
          <a:bodyPr vert="horz" lIns="91440" tIns="45720" rIns="91440" bIns="45720" rtlCol="0" anchor="ctr">
            <a:normAutofit/>
          </a:bodyPr>
          <a:lstStyle/>
          <a:p>
            <a:r>
              <a:rPr lang="en-US" err="1">
                <a:latin typeface="Rockwell" panose="02060603020205020403" pitchFamily="18" charset="0"/>
              </a:rPr>
              <a:t>HuskyCT</a:t>
            </a:r>
            <a:r>
              <a:rPr lang="en-US">
                <a:latin typeface="Rockwell" panose="02060603020205020403" pitchFamily="18" charset="0"/>
              </a:rPr>
              <a:t> Support</a:t>
            </a:r>
          </a:p>
        </p:txBody>
      </p:sp>
      <p:graphicFrame>
        <p:nvGraphicFramePr>
          <p:cNvPr id="11" name="Content Placeholder 2">
            <a:extLst>
              <a:ext uri="{FF2B5EF4-FFF2-40B4-BE49-F238E27FC236}">
                <a16:creationId xmlns:a16="http://schemas.microsoft.com/office/drawing/2014/main" id="{8E174BBE-1778-479D-9FCB-6523C7F8A804}"/>
              </a:ext>
            </a:extLst>
          </p:cNvPr>
          <p:cNvGraphicFramePr>
            <a:graphicFrameLocks noGrp="1"/>
          </p:cNvGraphicFramePr>
          <p:nvPr>
            <p:ph idx="1"/>
          </p:nvPr>
        </p:nvGraphicFramePr>
        <p:xfrm>
          <a:off x="1323892" y="2792799"/>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FD4265C-5D48-4614-A0CC-DAA1E0998926}"/>
              </a:ext>
            </a:extLst>
          </p:cNvPr>
          <p:cNvPicPr>
            <a:picLocks noChangeAspect="1"/>
          </p:cNvPicPr>
          <p:nvPr/>
        </p:nvPicPr>
        <p:blipFill>
          <a:blip r:embed="rId7"/>
          <a:stretch>
            <a:fillRect/>
          </a:stretch>
        </p:blipFill>
        <p:spPr>
          <a:xfrm>
            <a:off x="1451578" y="2617557"/>
            <a:ext cx="2800713" cy="2063777"/>
          </a:xfrm>
          <a:prstGeom prst="rect">
            <a:avLst/>
          </a:prstGeom>
        </p:spPr>
      </p:pic>
      <p:pic>
        <p:nvPicPr>
          <p:cNvPr id="7" name="Picture 6">
            <a:extLst>
              <a:ext uri="{FF2B5EF4-FFF2-40B4-BE49-F238E27FC236}">
                <a16:creationId xmlns:a16="http://schemas.microsoft.com/office/drawing/2014/main" id="{32DAC946-ED6B-4831-9E48-D536F9C9AA1B}"/>
              </a:ext>
            </a:extLst>
          </p:cNvPr>
          <p:cNvPicPr>
            <a:picLocks noChangeAspect="1"/>
          </p:cNvPicPr>
          <p:nvPr/>
        </p:nvPicPr>
        <p:blipFill>
          <a:blip r:embed="rId8"/>
          <a:stretch>
            <a:fillRect/>
          </a:stretch>
        </p:blipFill>
        <p:spPr>
          <a:xfrm>
            <a:off x="4648234" y="2626701"/>
            <a:ext cx="3451876" cy="2099297"/>
          </a:xfrm>
          <a:prstGeom prst="rect">
            <a:avLst/>
          </a:prstGeom>
        </p:spPr>
      </p:pic>
      <p:pic>
        <p:nvPicPr>
          <p:cNvPr id="9" name="Picture 8">
            <a:extLst>
              <a:ext uri="{FF2B5EF4-FFF2-40B4-BE49-F238E27FC236}">
                <a16:creationId xmlns:a16="http://schemas.microsoft.com/office/drawing/2014/main" id="{C5E94D14-6AEC-4315-AE22-3FD8C6A12FA2}"/>
              </a:ext>
            </a:extLst>
          </p:cNvPr>
          <p:cNvPicPr>
            <a:picLocks noChangeAspect="1"/>
          </p:cNvPicPr>
          <p:nvPr/>
        </p:nvPicPr>
        <p:blipFill>
          <a:blip r:embed="rId9"/>
          <a:stretch>
            <a:fillRect/>
          </a:stretch>
        </p:blipFill>
        <p:spPr>
          <a:xfrm>
            <a:off x="8496053" y="2608287"/>
            <a:ext cx="2429039" cy="2082315"/>
          </a:xfrm>
          <a:prstGeom prst="rect">
            <a:avLst/>
          </a:prstGeom>
        </p:spPr>
      </p:pic>
    </p:spTree>
    <p:extLst>
      <p:ext uri="{BB962C8B-B14F-4D97-AF65-F5344CB8AC3E}">
        <p14:creationId xmlns:p14="http://schemas.microsoft.com/office/powerpoint/2010/main" val="2546907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464417" y="526074"/>
            <a:ext cx="11727583" cy="1356360"/>
          </a:xfrm>
        </p:spPr>
        <p:txBody>
          <a:bodyPr>
            <a:normAutofit/>
          </a:bodyPr>
          <a:lstStyle/>
          <a:p>
            <a:pPr algn="ctr"/>
            <a:r>
              <a:rPr lang="en-US" sz="4800">
                <a:latin typeface="Rockwell" panose="02060603020205020403" pitchFamily="18" charset="0"/>
              </a:rPr>
              <a:t>Teaching/Additional Resources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4265361076"/>
              </p:ext>
            </p:extLst>
          </p:nvPr>
        </p:nvGraphicFramePr>
        <p:xfrm>
          <a:off x="539014" y="1882434"/>
          <a:ext cx="11113972" cy="4449492"/>
        </p:xfrm>
        <a:graphic>
          <a:graphicData uri="http://schemas.openxmlformats.org/drawingml/2006/table">
            <a:tbl>
              <a:tblPr firstRow="1" bandRow="1">
                <a:tableStyleId>{5C22544A-7EE6-4342-B048-85BDC9FD1C3A}</a:tableStyleId>
              </a:tblPr>
              <a:tblGrid>
                <a:gridCol w="11113972">
                  <a:extLst>
                    <a:ext uri="{9D8B030D-6E8A-4147-A177-3AD203B41FA5}">
                      <a16:colId xmlns:a16="http://schemas.microsoft.com/office/drawing/2014/main" val="743422230"/>
                    </a:ext>
                  </a:extLst>
                </a:gridCol>
              </a:tblGrid>
              <a:tr h="581454">
                <a:tc>
                  <a:txBody>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Resources</a:t>
                      </a:r>
                    </a:p>
                  </a:txBody>
                  <a:tcPr/>
                </a:tc>
                <a:extLst>
                  <a:ext uri="{0D108BD9-81ED-4DB2-BD59-A6C34878D82A}">
                    <a16:rowId xmlns:a16="http://schemas.microsoft.com/office/drawing/2014/main" val="2496822786"/>
                  </a:ext>
                </a:extLst>
              </a:tr>
              <a:tr h="3868038">
                <a:tc>
                  <a:txBody>
                    <a:bodyPr/>
                    <a:lstStyle/>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Pedagogy workshops at SSW</a:t>
                      </a:r>
                    </a:p>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Center for Excellence in Teaching and Learning (CETL) - </a:t>
                      </a: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https://cetl.uconn.edu/</a:t>
                      </a: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 </a:t>
                      </a:r>
                    </a:p>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Questions about course content/assignments - Course lead / other instructors teaching your course</a:t>
                      </a:r>
                    </a:p>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Classroom management – reach out to the relevant program director</a:t>
                      </a:r>
                    </a:p>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Adjunct Faculty Webpage</a:t>
                      </a:r>
                      <a:r>
                        <a:rPr kumimoji="0" lang="en-US" sz="2200" b="0" i="0" u="none" strike="noStrike" kern="1200" cap="none" spc="0" normalizeH="0" baseline="0" noProof="0">
                          <a:ln>
                            <a:noFill/>
                          </a:ln>
                          <a:solidFill>
                            <a:srgbClr val="339933"/>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a:ln>
                            <a:noFill/>
                          </a:ln>
                          <a:solidFill>
                            <a:srgbClr val="339933"/>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https://socialwork.uconn.edu/info-faculty-staff/</a:t>
                      </a:r>
                      <a:endParaRPr kumimoji="0" lang="en-US" sz="2200" b="0" i="0" u="none" strike="noStrike" kern="1200" cap="none" spc="0" normalizeH="0" baseline="0" noProof="0">
                        <a:ln>
                          <a:noFill/>
                        </a:ln>
                        <a:solidFill>
                          <a:srgbClr val="339933"/>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Adjunct Faculty Resource Guide and New Hire Flier (see email from Chelsea!)</a:t>
                      </a:r>
                    </a:p>
                    <a:p>
                      <a:pPr marL="228600" marR="0" lvl="0" indent="-182880" algn="l" defTabSz="914400" rtl="0" eaLnBrk="1" fontAlgn="auto" latinLnBrk="0" hangingPunct="1">
                        <a:lnSpc>
                          <a:spcPct val="90000"/>
                        </a:lnSpc>
                        <a:spcBef>
                          <a:spcPts val="1400"/>
                        </a:spcBef>
                        <a:spcAft>
                          <a:spcPts val="0"/>
                        </a:spcAft>
                        <a:buClr>
                          <a:srgbClr val="242852"/>
                        </a:buClr>
                        <a:buSzPct val="80000"/>
                        <a:buFont typeface="Corbel" pitchFamily="34" charset="0"/>
                        <a:buChar char="•"/>
                        <a:tabLst/>
                        <a:defRPr/>
                      </a:pPr>
                      <a:r>
                        <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Adjunct Faculty Resource Center in </a:t>
                      </a:r>
                      <a:r>
                        <a:rPr kumimoji="0" lang="en-US" sz="2200" b="0" i="0" u="none" strike="noStrike" kern="1200" cap="none" spc="0" normalizeH="0" baseline="0" noProof="0" err="1">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rPr>
                        <a:t>HuskyCT</a:t>
                      </a:r>
                      <a:endParaRPr kumimoji="0" lang="en-US" sz="2200" b="0" i="0" u="none" strike="noStrike" kern="1200" cap="none" spc="0" normalizeH="0" baseline="0" noProof="0">
                        <a:ln>
                          <a:noFill/>
                        </a:ln>
                        <a:solidFill>
                          <a:srgbClr val="242852"/>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4215409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normAutofit/>
          </a:bodyPr>
          <a:lstStyle/>
          <a:p>
            <a:pPr algn="ctr"/>
            <a:r>
              <a:rPr lang="en-US" sz="5400">
                <a:latin typeface="Rockwell" panose="02060603020205020403" pitchFamily="18" charset="0"/>
              </a:rPr>
              <a:t>Contact Information</a:t>
            </a:r>
          </a:p>
        </p:txBody>
      </p:sp>
      <p:graphicFrame>
        <p:nvGraphicFramePr>
          <p:cNvPr id="6" name="Content Placeholder 3">
            <a:extLst>
              <a:ext uri="{FF2B5EF4-FFF2-40B4-BE49-F238E27FC236}">
                <a16:creationId xmlns:a16="http://schemas.microsoft.com/office/drawing/2014/main" id="{56C34452-217B-703A-E468-7FC652190B7B}"/>
              </a:ext>
            </a:extLst>
          </p:cNvPr>
          <p:cNvGraphicFramePr>
            <a:graphicFrameLocks noGrp="1"/>
          </p:cNvGraphicFramePr>
          <p:nvPr>
            <p:ph idx="1"/>
            <p:extLst>
              <p:ext uri="{D42A27DB-BD31-4B8C-83A1-F6EECF244321}">
                <p14:modId xmlns:p14="http://schemas.microsoft.com/office/powerpoint/2010/main" val="2822067737"/>
              </p:ext>
            </p:extLst>
          </p:nvPr>
        </p:nvGraphicFramePr>
        <p:xfrm>
          <a:off x="2748701" y="1485392"/>
          <a:ext cx="6571649" cy="4449492"/>
        </p:xfrm>
        <a:graphic>
          <a:graphicData uri="http://schemas.openxmlformats.org/drawingml/2006/table">
            <a:tbl>
              <a:tblPr firstRow="1" bandRow="1">
                <a:tableStyleId>{5C22544A-7EE6-4342-B048-85BDC9FD1C3A}</a:tableStyleId>
              </a:tblPr>
              <a:tblGrid>
                <a:gridCol w="6571649">
                  <a:extLst>
                    <a:ext uri="{9D8B030D-6E8A-4147-A177-3AD203B41FA5}">
                      <a16:colId xmlns:a16="http://schemas.microsoft.com/office/drawing/2014/main" val="743422230"/>
                    </a:ext>
                  </a:extLst>
                </a:gridCol>
              </a:tblGrid>
              <a:tr h="581454">
                <a:tc>
                  <a:txBody>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Please reach out with any questions!</a:t>
                      </a:r>
                    </a:p>
                  </a:txBody>
                  <a:tcPr/>
                </a:tc>
                <a:extLst>
                  <a:ext uri="{0D108BD9-81ED-4DB2-BD59-A6C34878D82A}">
                    <a16:rowId xmlns:a16="http://schemas.microsoft.com/office/drawing/2014/main" val="2496822786"/>
                  </a:ext>
                </a:extLst>
              </a:tr>
              <a:tr h="3868038">
                <a:tc>
                  <a:txBody>
                    <a:bodyPr/>
                    <a:lstStyle/>
                    <a:p>
                      <a:pPr marL="0" indent="0">
                        <a:buNone/>
                      </a:pPr>
                      <a:r>
                        <a:rPr lang="en-US" sz="2200">
                          <a:latin typeface="Tahoma" panose="020B0604030504040204" pitchFamily="34" charset="0"/>
                          <a:ea typeface="Tahoma" panose="020B0604030504040204" pitchFamily="34" charset="0"/>
                          <a:cs typeface="Tahoma" panose="020B0604030504040204" pitchFamily="34" charset="0"/>
                        </a:rPr>
                        <a:t>Chelsea Lebron, Educational Program Assistant</a:t>
                      </a: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Email: </a:t>
                      </a:r>
                      <a:r>
                        <a:rPr lang="en-US" sz="2200">
                          <a:latin typeface="Tahoma" panose="020B0604030504040204" pitchFamily="34" charset="0"/>
                          <a:ea typeface="Tahoma" panose="020B0604030504040204" pitchFamily="34" charset="0"/>
                          <a:cs typeface="Tahoma" panose="020B0604030504040204" pitchFamily="34" charset="0"/>
                          <a:hlinkClick r:id="rId3"/>
                        </a:rPr>
                        <a:t>Chelsea.lebron@uconn.edu</a:t>
                      </a:r>
                      <a:endParaRPr lang="en-US" sz="220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Phone: 959-200-3649</a:t>
                      </a:r>
                    </a:p>
                    <a:p>
                      <a:pPr marL="0" indent="0">
                        <a:buNone/>
                      </a:pPr>
                      <a:endParaRPr lang="en-US" sz="220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Paula Nieman, BSW Program Director</a:t>
                      </a: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Email: </a:t>
                      </a:r>
                      <a:r>
                        <a:rPr lang="en-US" sz="2200">
                          <a:latin typeface="Tahoma" panose="020B0604030504040204" pitchFamily="34" charset="0"/>
                          <a:ea typeface="Tahoma" panose="020B0604030504040204" pitchFamily="34" charset="0"/>
                          <a:cs typeface="Tahoma" panose="020B0604030504040204" pitchFamily="34" charset="0"/>
                          <a:hlinkClick r:id="rId4"/>
                        </a:rPr>
                        <a:t>Paula.nieman@uconn.edu</a:t>
                      </a:r>
                      <a:r>
                        <a:rPr lang="en-US" sz="220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Phone: 959-200-3659</a:t>
                      </a:r>
                    </a:p>
                    <a:p>
                      <a:pPr marL="0" indent="0">
                        <a:buNone/>
                      </a:pPr>
                      <a:endParaRPr lang="en-US" sz="220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Rachel Schwartz, MSW Program Director</a:t>
                      </a: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Email: </a:t>
                      </a:r>
                      <a:r>
                        <a:rPr lang="en-US" sz="2200">
                          <a:latin typeface="Tahoma" panose="020B0604030504040204" pitchFamily="34" charset="0"/>
                          <a:ea typeface="Tahoma" panose="020B0604030504040204" pitchFamily="34" charset="0"/>
                          <a:cs typeface="Tahoma" panose="020B0604030504040204" pitchFamily="34" charset="0"/>
                          <a:hlinkClick r:id="rId5"/>
                        </a:rPr>
                        <a:t>Rachel.schwartz@uconn.edu</a:t>
                      </a:r>
                      <a:r>
                        <a:rPr lang="en-US" sz="220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200">
                          <a:latin typeface="Tahoma" panose="020B0604030504040204" pitchFamily="34" charset="0"/>
                          <a:ea typeface="Tahoma" panose="020B0604030504040204" pitchFamily="34" charset="0"/>
                          <a:cs typeface="Tahoma" panose="020B0604030504040204" pitchFamily="34" charset="0"/>
                        </a:rPr>
                        <a:t>Phone: 959-200-3635; 732-713-0073 (cell)</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4205134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346" y="1252575"/>
            <a:ext cx="10159308" cy="1049235"/>
          </a:xfrm>
        </p:spPr>
        <p:txBody>
          <a:bodyPr>
            <a:normAutofit/>
          </a:bodyPr>
          <a:lstStyle/>
          <a:p>
            <a:r>
              <a:rPr lang="en-US" sz="4800" b="1"/>
              <a:t>Questions?</a:t>
            </a:r>
          </a:p>
        </p:txBody>
      </p:sp>
      <p:sp>
        <p:nvSpPr>
          <p:cNvPr id="3" name="Content Placeholder 2"/>
          <p:cNvSpPr>
            <a:spLocks noGrp="1"/>
          </p:cNvSpPr>
          <p:nvPr>
            <p:ph idx="1"/>
          </p:nvPr>
        </p:nvSpPr>
        <p:spPr>
          <a:xfrm>
            <a:off x="10759913" y="-1564628"/>
            <a:ext cx="2685407" cy="12809716"/>
          </a:xfrm>
        </p:spPr>
        <p:txBody>
          <a:bodyPr>
            <a:noAutofit/>
          </a:bodyPr>
          <a:lstStyle/>
          <a:p>
            <a:br>
              <a:rPr lang="en-US" sz="2800"/>
            </a:br>
            <a:br>
              <a:rPr lang="en-US" sz="2800"/>
            </a:br>
            <a:br>
              <a:rPr lang="en-US" sz="2800">
                <a:latin typeface="+mn-lt"/>
              </a:rPr>
            </a:br>
            <a:endParaRPr lang="en-US" sz="2800"/>
          </a:p>
        </p:txBody>
      </p:sp>
      <p:pic>
        <p:nvPicPr>
          <p:cNvPr id="4" name="Picture 2" descr="C:\Users\mim04003\Desktop\Logos\UCONN_Logo_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780" y="6260229"/>
            <a:ext cx="30845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fferent colored question marks">
            <a:extLst>
              <a:ext uri="{FF2B5EF4-FFF2-40B4-BE49-F238E27FC236}">
                <a16:creationId xmlns:a16="http://schemas.microsoft.com/office/drawing/2014/main" id="{AF4E5F31-D8FC-5640-3511-D936183D9B49}"/>
              </a:ext>
            </a:extLst>
          </p:cNvPr>
          <p:cNvPicPr>
            <a:picLocks noChangeAspect="1"/>
          </p:cNvPicPr>
          <p:nvPr/>
        </p:nvPicPr>
        <p:blipFill>
          <a:blip r:embed="rId3">
            <a:duotone>
              <a:schemeClr val="accent2">
                <a:shade val="45000"/>
                <a:satMod val="135000"/>
              </a:schemeClr>
              <a:prstClr val="white"/>
            </a:duotone>
          </a:blip>
          <a:stretch>
            <a:fillRect/>
          </a:stretch>
        </p:blipFill>
        <p:spPr>
          <a:xfrm>
            <a:off x="3485647" y="2668670"/>
            <a:ext cx="5220705" cy="2936755"/>
          </a:xfrm>
          <a:prstGeom prst="rect">
            <a:avLst/>
          </a:prstGeom>
        </p:spPr>
      </p:pic>
    </p:spTree>
    <p:extLst>
      <p:ext uri="{BB962C8B-B14F-4D97-AF65-F5344CB8AC3E}">
        <p14:creationId xmlns:p14="http://schemas.microsoft.com/office/powerpoint/2010/main" val="94333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UConn SSW Mission</a:t>
            </a:r>
          </a:p>
        </p:txBody>
      </p:sp>
      <p:pic>
        <p:nvPicPr>
          <p:cNvPr id="5" name="Graphic 4" descr="Teacher">
            <a:extLst>
              <a:ext uri="{FF2B5EF4-FFF2-40B4-BE49-F238E27FC236}">
                <a16:creationId xmlns:a16="http://schemas.microsoft.com/office/drawing/2014/main" id="{79AA3F49-E7A4-4660-84DA-0DC43809C2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2829" y="465847"/>
            <a:ext cx="914400" cy="914400"/>
          </a:xfrm>
          <a:prstGeom prst="rect">
            <a:avLst/>
          </a:prstGeom>
        </p:spPr>
      </p:pic>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855609309"/>
              </p:ext>
            </p:extLst>
          </p:nvPr>
        </p:nvGraphicFramePr>
        <p:xfrm>
          <a:off x="1159668" y="1601227"/>
          <a:ext cx="9812618" cy="4616801"/>
        </p:xfrm>
        <a:graphic>
          <a:graphicData uri="http://schemas.openxmlformats.org/drawingml/2006/table">
            <a:tbl>
              <a:tblPr firstRow="1" bandRow="1">
                <a:tableStyleId>{5C22544A-7EE6-4342-B048-85BDC9FD1C3A}</a:tableStyleId>
              </a:tblPr>
              <a:tblGrid>
                <a:gridCol w="9812618">
                  <a:extLst>
                    <a:ext uri="{9D8B030D-6E8A-4147-A177-3AD203B41FA5}">
                      <a16:colId xmlns:a16="http://schemas.microsoft.com/office/drawing/2014/main" val="743422230"/>
                    </a:ext>
                  </a:extLst>
                </a:gridCol>
              </a:tblGrid>
              <a:tr h="472727">
                <a:tc>
                  <a:txBody>
                    <a:bodyPr/>
                    <a:lstStyle/>
                    <a:p>
                      <a:r>
                        <a:rPr lang="en-US">
                          <a:latin typeface="Tahoma" panose="020B0604030504040204" pitchFamily="34" charset="0"/>
                          <a:ea typeface="Tahoma" panose="020B0604030504040204" pitchFamily="34" charset="0"/>
                          <a:cs typeface="Tahoma" panose="020B0604030504040204" pitchFamily="34" charset="0"/>
                        </a:rPr>
                        <a:t>Our Mission</a:t>
                      </a:r>
                    </a:p>
                  </a:txBody>
                  <a:tcPr/>
                </a:tc>
                <a:extLst>
                  <a:ext uri="{0D108BD9-81ED-4DB2-BD59-A6C34878D82A}">
                    <a16:rowId xmlns:a16="http://schemas.microsoft.com/office/drawing/2014/main" val="2496822786"/>
                  </a:ext>
                </a:extLst>
              </a:tr>
              <a:tr h="3963142">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000" b="0" i="0">
                          <a:latin typeface="Tahoma" panose="020B0604030504040204" pitchFamily="34" charset="0"/>
                          <a:ea typeface="Tahoma" panose="020B0604030504040204" pitchFamily="34" charset="0"/>
                          <a:cs typeface="Tahoma" panose="020B0604030504040204" pitchFamily="34" charset="0"/>
                        </a:rPr>
                        <a:t>Our mission is rooted in a passion for and commitment to social, racial, and economic justice and the improvement of human well-being, both locally and globally. Through our bachelor's, master's, and doctoral degree programs, we strive to prepare the next generation of micro and macro social work practitioners and scholars through excellence in teaching and learning both in the classroom and through innovative field and research experiences. Our faculty is committed to the generation and wide dissemination of cutting edge and impactful knowledge, informed by social justice and anti-oppressive lenses, through traditional and innovative research methodologies.</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392225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normAutofit fontScale="90000"/>
          </a:bodyPr>
          <a:lstStyle/>
          <a:p>
            <a:r>
              <a:rPr lang="en-US">
                <a:latin typeface="Rockwell" panose="02060603020205020403" pitchFamily="18" charset="0"/>
              </a:rPr>
              <a:t>UConn SSW’s Commitment to </a:t>
            </a:r>
            <a:br>
              <a:rPr lang="en-US">
                <a:latin typeface="Rockwell" panose="02060603020205020403" pitchFamily="18" charset="0"/>
              </a:rPr>
            </a:br>
            <a:r>
              <a:rPr lang="en-US">
                <a:latin typeface="Rockwell" panose="02060603020205020403" pitchFamily="18" charset="0"/>
              </a:rPr>
              <a:t>Student-Centered Teaching and Learning</a:t>
            </a:r>
          </a:p>
        </p:txBody>
      </p:sp>
      <p:pic>
        <p:nvPicPr>
          <p:cNvPr id="5" name="Graphic 4" descr="Meeting">
            <a:extLst>
              <a:ext uri="{FF2B5EF4-FFF2-40B4-BE49-F238E27FC236}">
                <a16:creationId xmlns:a16="http://schemas.microsoft.com/office/drawing/2014/main" id="{BC7F4CA9-C0CE-4E72-97F6-F2A2156DD6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7932" y="116931"/>
            <a:ext cx="914400" cy="914400"/>
          </a:xfrm>
          <a:prstGeom prst="rect">
            <a:avLst/>
          </a:prstGeom>
        </p:spPr>
      </p:pic>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1293718971"/>
              </p:ext>
            </p:extLst>
          </p:nvPr>
        </p:nvGraphicFramePr>
        <p:xfrm>
          <a:off x="320842" y="1480911"/>
          <a:ext cx="11550315" cy="5034567"/>
        </p:xfrm>
        <a:graphic>
          <a:graphicData uri="http://schemas.openxmlformats.org/drawingml/2006/table">
            <a:tbl>
              <a:tblPr firstRow="1" bandRow="1">
                <a:tableStyleId>{5C22544A-7EE6-4342-B048-85BDC9FD1C3A}</a:tableStyleId>
              </a:tblPr>
              <a:tblGrid>
                <a:gridCol w="11550315">
                  <a:extLst>
                    <a:ext uri="{9D8B030D-6E8A-4147-A177-3AD203B41FA5}">
                      <a16:colId xmlns:a16="http://schemas.microsoft.com/office/drawing/2014/main" val="743422230"/>
                    </a:ext>
                  </a:extLst>
                </a:gridCol>
              </a:tblGrid>
              <a:tr h="472727">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96822786"/>
                  </a:ext>
                </a:extLst>
              </a:tr>
              <a:tr h="3963142">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b="0">
                          <a:latin typeface="Tahoma" panose="020B0604030504040204" pitchFamily="34" charset="0"/>
                          <a:ea typeface="Tahoma" panose="020B0604030504040204" pitchFamily="34" charset="0"/>
                          <a:cs typeface="Tahoma" panose="020B0604030504040204" pitchFamily="34" charset="0"/>
                        </a:rPr>
                        <a:t>The School of Social Work is an inclusive, equitable community that provides life transformative learning opportunities, ensuring access and success for all students. Our curriculum prepares BSW, MSW and PhD students to contribute to the social work profession at micro, mezzo, and macro levels, fostering a lifelong commitment to anti-oppression and social justice.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b="0" i="0" u="sng">
                          <a:latin typeface="Tahoma" panose="020B0604030504040204" pitchFamily="34" charset="0"/>
                          <a:ea typeface="Tahoma" panose="020B0604030504040204" pitchFamily="34" charset="0"/>
                          <a:cs typeface="Tahoma" panose="020B0604030504040204" pitchFamily="34" charset="0"/>
                        </a:rPr>
                        <a:t>Goal 1</a:t>
                      </a:r>
                      <a:r>
                        <a:rPr lang="en-US" sz="1800" b="0">
                          <a:latin typeface="Tahoma" panose="020B0604030504040204" pitchFamily="34" charset="0"/>
                          <a:ea typeface="Tahoma" panose="020B0604030504040204" pitchFamily="34" charset="0"/>
                          <a:cs typeface="Tahoma" panose="020B0604030504040204" pitchFamily="34" charset="0"/>
                        </a:rPr>
                        <a:t>: Prepare BSW, MSW, and PhD students for anti-oppressive practice at macro, mezzo, and micro levels, grounded in the values and ethics of the profession.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b="0" u="sng">
                          <a:latin typeface="Tahoma" panose="020B0604030504040204" pitchFamily="34" charset="0"/>
                          <a:ea typeface="Tahoma" panose="020B0604030504040204" pitchFamily="34" charset="0"/>
                          <a:cs typeface="Tahoma" panose="020B0604030504040204" pitchFamily="34" charset="0"/>
                        </a:rPr>
                        <a:t>Goal 2</a:t>
                      </a:r>
                      <a:r>
                        <a:rPr lang="en-US" sz="1800" b="0">
                          <a:latin typeface="Tahoma" panose="020B0604030504040204" pitchFamily="34" charset="0"/>
                          <a:ea typeface="Tahoma" panose="020B0604030504040204" pitchFamily="34" charset="0"/>
                          <a:cs typeface="Tahoma" panose="020B0604030504040204" pitchFamily="34" charset="0"/>
                        </a:rPr>
                        <a:t>: Ensure access to underrepresented groups and others by increasing flexibility of SSW course offerings, field offerings and guidelines, and degree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800" b="0" u="sng">
                          <a:latin typeface="Tahoma" panose="020B0604030504040204" pitchFamily="34" charset="0"/>
                          <a:ea typeface="Tahoma" panose="020B0604030504040204" pitchFamily="34" charset="0"/>
                          <a:cs typeface="Tahoma" panose="020B0604030504040204" pitchFamily="34" charset="0"/>
                        </a:rPr>
                        <a:t>Goal 3</a:t>
                      </a:r>
                      <a:r>
                        <a:rPr lang="en-US" sz="1800" b="0" u="none">
                          <a:latin typeface="Tahoma" panose="020B0604030504040204" pitchFamily="34" charset="0"/>
                          <a:ea typeface="Tahoma" panose="020B0604030504040204" pitchFamily="34" charset="0"/>
                          <a:cs typeface="Tahoma" panose="020B0604030504040204" pitchFamily="34" charset="0"/>
                        </a:rPr>
                        <a:t>:</a:t>
                      </a:r>
                      <a:r>
                        <a:rPr lang="en-US" sz="1800" b="0">
                          <a:latin typeface="Tahoma" panose="020B0604030504040204" pitchFamily="34" charset="0"/>
                          <a:ea typeface="Tahoma" panose="020B0604030504040204" pitchFamily="34" charset="0"/>
                          <a:cs typeface="Tahoma" panose="020B0604030504040204" pitchFamily="34" charset="0"/>
                        </a:rPr>
                        <a:t> Support the learning of all students in our programs, including students from underrepresented groups, ensuring that students have the access, resources, and supports to take full advantage of their educational experience (including coursework, field, and extracurricular activities).</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314043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classroom&#10;&#10;Description automatically generated with medium confidence">
            <a:extLst>
              <a:ext uri="{FF2B5EF4-FFF2-40B4-BE49-F238E27FC236}">
                <a16:creationId xmlns:a16="http://schemas.microsoft.com/office/drawing/2014/main" id="{040F83AF-88E6-4805-B726-FCE56F249FC1}"/>
              </a:ext>
            </a:extLst>
          </p:cNvPr>
          <p:cNvPicPr>
            <a:picLocks noChangeAspect="1"/>
          </p:cNvPicPr>
          <p:nvPr/>
        </p:nvPicPr>
        <p:blipFill rotWithShape="1">
          <a:blip r:embed="rId3">
            <a:alphaModFix amt="50000"/>
          </a:blip>
          <a:srcRect l="6225" r="-1" b="-1"/>
          <a:stretch/>
        </p:blipFill>
        <p:spPr>
          <a:xfrm>
            <a:off x="0" y="10"/>
            <a:ext cx="12191675" cy="6857990"/>
          </a:xfrm>
          <a:prstGeom prst="rect">
            <a:avLst/>
          </a:prstGeom>
        </p:spPr>
      </p:pic>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235305" y="1330291"/>
            <a:ext cx="11721063" cy="1356360"/>
          </a:xfrm>
          <a:solidFill>
            <a:schemeClr val="bg1"/>
          </a:solidFill>
          <a:effectLst>
            <a:softEdge rad="63500"/>
          </a:effectLst>
        </p:spPr>
        <p:txBody>
          <a:bodyPr>
            <a:normAutofit/>
          </a:bodyPr>
          <a:lstStyle/>
          <a:p>
            <a:pPr algn="ctr"/>
            <a:r>
              <a:rPr lang="en-US">
                <a:latin typeface="Rockwell" panose="02060603020205020403" pitchFamily="18" charset="0"/>
              </a:rPr>
              <a:t>General Information – </a:t>
            </a:r>
            <a:br>
              <a:rPr lang="en-US">
                <a:latin typeface="Rockwell" panose="02060603020205020403" pitchFamily="18" charset="0"/>
              </a:rPr>
            </a:br>
            <a:r>
              <a:rPr lang="en-US">
                <a:latin typeface="Rockwell" panose="02060603020205020403" pitchFamily="18" charset="0"/>
              </a:rPr>
              <a:t>Getting Started</a:t>
            </a:r>
          </a:p>
        </p:txBody>
      </p:sp>
    </p:spTree>
    <p:extLst>
      <p:ext uri="{BB962C8B-B14F-4D97-AF65-F5344CB8AC3E}">
        <p14:creationId xmlns:p14="http://schemas.microsoft.com/office/powerpoint/2010/main" val="2182337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Getting Set Up</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2236282526"/>
              </p:ext>
            </p:extLst>
          </p:nvPr>
        </p:nvGraphicFramePr>
        <p:xfrm>
          <a:off x="1159668" y="1388303"/>
          <a:ext cx="9875520" cy="5151407"/>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72727">
                <a:tc>
                  <a:txBody>
                    <a:bodyPr/>
                    <a:lstStyle/>
                    <a:p>
                      <a:r>
                        <a:rPr lang="en-US">
                          <a:solidFill>
                            <a:schemeClr val="bg1"/>
                          </a:solidFill>
                          <a:latin typeface="Tahoma" panose="020B0604030504040204" pitchFamily="34" charset="0"/>
                          <a:ea typeface="Tahoma" panose="020B0604030504040204" pitchFamily="34" charset="0"/>
                          <a:cs typeface="Tahoma" panose="020B0604030504040204" pitchFamily="34" charset="0"/>
                        </a:rPr>
                        <a:t>Campus Information</a:t>
                      </a:r>
                    </a:p>
                  </a:txBody>
                  <a:tcPr/>
                </a:tc>
                <a:extLst>
                  <a:ext uri="{0D108BD9-81ED-4DB2-BD59-A6C34878D82A}">
                    <a16:rowId xmlns:a16="http://schemas.microsoft.com/office/drawing/2014/main" val="2496822786"/>
                  </a:ext>
                </a:extLst>
              </a:tr>
              <a:tr h="3963142">
                <a:tc>
                  <a:txBody>
                    <a:bodyPr/>
                    <a:lstStyle/>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Mailboxes – 1</a:t>
                      </a:r>
                      <a:r>
                        <a:rPr kumimoji="0" lang="en-US" sz="2000" b="0" i="0" u="none" strike="noStrike" kern="1200" cap="none" spc="0" normalizeH="0" baseline="3000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st</a:t>
                      </a: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floor of SSW in Room 103 – Entry Code </a:t>
                      </a:r>
                      <a:r>
                        <a:rPr kumimoji="0" lang="en-US" sz="2000" b="1"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2018</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Adjunct Office – SSW Room 217</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Parking </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CT Science Center (permit), Convention Center (permit), or Street Parking (metered)</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Hartford Times Building (10 Prospect)</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UConn Library at Hartford Public Library</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ID (</a:t>
                      </a: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Husky One Card</a:t>
                      </a: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 HTB  Room 106 (Student Services)</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959-200-3743</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Mon – Fri:  8:30am – 4:30pm or by appointment</a:t>
                      </a:r>
                    </a:p>
                    <a:p>
                      <a:pPr marL="1257300" marR="0" lvl="2"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Request online &amp; have it mailed to you</a:t>
                      </a: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8" name="Graphic 7" descr="Checklist with solid fill">
            <a:extLst>
              <a:ext uri="{FF2B5EF4-FFF2-40B4-BE49-F238E27FC236}">
                <a16:creationId xmlns:a16="http://schemas.microsoft.com/office/drawing/2014/main" id="{1E8CA19D-C944-F373-CFEE-9B4E8AF11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0834" y="359385"/>
            <a:ext cx="914400" cy="914400"/>
          </a:xfrm>
          <a:prstGeom prst="rect">
            <a:avLst/>
          </a:prstGeom>
        </p:spPr>
      </p:pic>
    </p:spTree>
    <p:extLst>
      <p:ext uri="{BB962C8B-B14F-4D97-AF65-F5344CB8AC3E}">
        <p14:creationId xmlns:p14="http://schemas.microsoft.com/office/powerpoint/2010/main" val="67158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Getting Set Up – Form I-9</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524283954"/>
              </p:ext>
            </p:extLst>
          </p:nvPr>
        </p:nvGraphicFramePr>
        <p:xfrm>
          <a:off x="1159668" y="1498031"/>
          <a:ext cx="9812618" cy="3139440"/>
        </p:xfrm>
        <a:graphic>
          <a:graphicData uri="http://schemas.openxmlformats.org/drawingml/2006/table">
            <a:tbl>
              <a:tblPr firstRow="1" bandRow="1">
                <a:tableStyleId>{5C22544A-7EE6-4342-B048-85BDC9FD1C3A}</a:tableStyleId>
              </a:tblPr>
              <a:tblGrid>
                <a:gridCol w="9812618">
                  <a:extLst>
                    <a:ext uri="{9D8B030D-6E8A-4147-A177-3AD203B41FA5}">
                      <a16:colId xmlns:a16="http://schemas.microsoft.com/office/drawing/2014/main" val="743422230"/>
                    </a:ext>
                  </a:extLst>
                </a:gridCol>
              </a:tblGrid>
              <a:tr h="296028">
                <a:tc>
                  <a: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Form I-9:  Employment Eligibility Verification</a:t>
                      </a:r>
                    </a:p>
                  </a:txBody>
                  <a:tcPr/>
                </a:tc>
                <a:extLst>
                  <a:ext uri="{0D108BD9-81ED-4DB2-BD59-A6C34878D82A}">
                    <a16:rowId xmlns:a16="http://schemas.microsoft.com/office/drawing/2014/main" val="2496822786"/>
                  </a:ext>
                </a:extLst>
              </a:tr>
              <a:tr h="2393893">
                <a:tc>
                  <a:txBody>
                    <a:bodyPr/>
                    <a:lstStyle/>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All new adjuncts will need to complete an I-9 form.</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Please contact Iris Strong (</a:t>
                      </a:r>
                      <a:r>
                        <a:rPr kumimoji="0" lang="en-US" sz="2000" b="0" i="0" u="none" strike="noStrike" kern="1200" cap="none" spc="0" normalizeH="0" baseline="0" noProof="0" dirty="0">
                          <a:ln>
                            <a:noFill/>
                          </a:ln>
                          <a:solidFill>
                            <a:schemeClr val="tx1"/>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hlinkClick r:id="rId2"/>
                        </a:rPr>
                        <a:t>Iris.Strong@uconn.edu</a:t>
                      </a:r>
                      <a:r>
                        <a:rPr kumimoji="0" lang="en-US" sz="2000" b="0" i="0" u="none" strike="noStrike" kern="1200" cap="none" spc="0" normalizeH="0" baseline="0" noProof="0" dirty="0">
                          <a:ln>
                            <a:noFill/>
                          </a:ln>
                          <a:solidFill>
                            <a:schemeClr val="tx1"/>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to complete your I-9 if you have not already done so.</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The I-9 is required and used to confirm employment eligibility in the U.S. It can be found at </a:t>
                      </a: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https://www.uscis.gov/i-9</a:t>
                      </a: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Page 1 must be completed by your start date.</a:t>
                      </a:r>
                    </a:p>
                    <a:p>
                      <a:pPr marL="457200" marR="0" lvl="1" indent="0" algn="l" defTabSz="457200" rtl="0" eaLnBrk="1" fontAlgn="auto" latinLnBrk="0" hangingPunct="1">
                        <a:lnSpc>
                          <a:spcPct val="100000"/>
                        </a:lnSpc>
                        <a:spcBef>
                          <a:spcPct val="20000"/>
                        </a:spcBef>
                        <a:spcAft>
                          <a:spcPts val="600"/>
                        </a:spcAft>
                        <a:buClrTx/>
                        <a:buSzPct val="115000"/>
                        <a:buFont typeface="Wingdings" panose="05000000000000000000" pitchFamily="2" charset="2"/>
                        <a:buNone/>
                        <a:tabLst/>
                        <a:defRPr/>
                      </a:pPr>
                      <a:endParaRPr kumimoji="0" lang="en-US" sz="2000" b="0" i="0" u="none" strike="noStrike" kern="1200" cap="none" spc="0" normalizeH="0" baseline="0" noProof="0" dirty="0">
                        <a:ln>
                          <a:noFill/>
                        </a:ln>
                        <a:solidFill>
                          <a:schemeClr val="tx1"/>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8" name="Graphic 7" descr="Checklist with solid fill">
            <a:extLst>
              <a:ext uri="{FF2B5EF4-FFF2-40B4-BE49-F238E27FC236}">
                <a16:creationId xmlns:a16="http://schemas.microsoft.com/office/drawing/2014/main" id="{1E8CA19D-C944-F373-CFEE-9B4E8AF11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0834" y="359385"/>
            <a:ext cx="914400" cy="914400"/>
          </a:xfrm>
          <a:prstGeom prst="rect">
            <a:avLst/>
          </a:prstGeom>
        </p:spPr>
      </p:pic>
    </p:spTree>
    <p:extLst>
      <p:ext uri="{BB962C8B-B14F-4D97-AF65-F5344CB8AC3E}">
        <p14:creationId xmlns:p14="http://schemas.microsoft.com/office/powerpoint/2010/main" val="80179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Getting Set Up - Continued</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1171177607"/>
              </p:ext>
            </p:extLst>
          </p:nvPr>
        </p:nvGraphicFramePr>
        <p:xfrm>
          <a:off x="1158240" y="1601227"/>
          <a:ext cx="9875520" cy="4435869"/>
        </p:xfrm>
        <a:graphic>
          <a:graphicData uri="http://schemas.openxmlformats.org/drawingml/2006/table">
            <a:tbl>
              <a:tblPr firstRow="1" bandRow="1">
                <a:tableStyleId>{5C22544A-7EE6-4342-B048-85BDC9FD1C3A}</a:tableStyleId>
              </a:tblPr>
              <a:tblGrid>
                <a:gridCol w="9875520">
                  <a:extLst>
                    <a:ext uri="{9D8B030D-6E8A-4147-A177-3AD203B41FA5}">
                      <a16:colId xmlns:a16="http://schemas.microsoft.com/office/drawing/2014/main" val="743422230"/>
                    </a:ext>
                  </a:extLst>
                </a:gridCol>
              </a:tblGrid>
              <a:tr h="472727">
                <a:tc>
                  <a:txBody>
                    <a:bodyPr/>
                    <a:lstStyle/>
                    <a:p>
                      <a:r>
                        <a:rPr lang="en-US">
                          <a:solidFill>
                            <a:schemeClr val="bg1"/>
                          </a:solidFill>
                          <a:latin typeface="Tahoma" panose="020B0604030504040204" pitchFamily="34" charset="0"/>
                          <a:ea typeface="Tahoma" panose="020B0604030504040204" pitchFamily="34" charset="0"/>
                          <a:cs typeface="Tahoma" panose="020B0604030504040204" pitchFamily="34" charset="0"/>
                        </a:rPr>
                        <a:t>Technology/ Systems</a:t>
                      </a:r>
                    </a:p>
                  </a:txBody>
                  <a:tcPr/>
                </a:tc>
                <a:extLst>
                  <a:ext uri="{0D108BD9-81ED-4DB2-BD59-A6C34878D82A}">
                    <a16:rowId xmlns:a16="http://schemas.microsoft.com/office/drawing/2014/main" val="2496822786"/>
                  </a:ext>
                </a:extLst>
              </a:tr>
              <a:tr h="3963142">
                <a:tc>
                  <a:txBody>
                    <a:bodyPr/>
                    <a:lstStyle/>
                    <a:p>
                      <a:pPr marL="742950" lvl="1" indent="-285750">
                        <a:buFont typeface="Wingdings" panose="05000000000000000000" pitchFamily="2" charset="2"/>
                        <a:buChar char="§"/>
                      </a:pP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NetID vs. PeopleSoft</a:t>
                      </a:r>
                    </a:p>
                    <a:p>
                      <a:pPr marL="1200150" lvl="2" indent="-285750">
                        <a:spcAft>
                          <a:spcPts val="600"/>
                        </a:spcAft>
                        <a:buFont typeface="Wingdings" panose="05000000000000000000" pitchFamily="2" charset="2"/>
                        <a:buChar char="§"/>
                      </a:pP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Your NetID is the primary login for university services, including library access, </a:t>
                      </a:r>
                      <a:r>
                        <a:rPr lang="en-US" sz="2000" err="1">
                          <a:solidFill>
                            <a:schemeClr val="tx1"/>
                          </a:solidFill>
                          <a:latin typeface="Tahoma" panose="020B0604030504040204" pitchFamily="34" charset="0"/>
                          <a:ea typeface="Tahoma" panose="020B0604030504040204" pitchFamily="34" charset="0"/>
                          <a:cs typeface="Tahoma" panose="020B0604030504040204" pitchFamily="34" charset="0"/>
                        </a:rPr>
                        <a:t>HuskyCT</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 access, and email access. Your NetID can be found at: </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https://netid.uconn.edu/</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 and must be activated with a new password for use. </a:t>
                      </a:r>
                    </a:p>
                    <a:p>
                      <a:pPr marL="1200150" lvl="2" indent="-285750">
                        <a:spcAft>
                          <a:spcPts val="600"/>
                        </a:spcAft>
                        <a:buFont typeface="Wingdings" panose="05000000000000000000" pitchFamily="2" charset="2"/>
                        <a:buChar char="§"/>
                      </a:pP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UConn PeopleSoft ID:  Your UConn ID number (often called your PeopleSoft number) is a seven-digit number specifically assigned to you.  This number is used in the Student Admin system: </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https://studentadmin.uconn.edu/</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 and can be found on your UConn ID card.</a:t>
                      </a:r>
                    </a:p>
                    <a:p>
                      <a:pPr marL="742950" lvl="1" indent="-285750">
                        <a:buFont typeface="Wingdings" panose="05000000000000000000" pitchFamily="2" charset="2"/>
                        <a:buChar char="§"/>
                      </a:pP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Please use your UConn email address and check it regularly.  Your UConn email can be accessed here: </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https://email.uconn.edu/</a:t>
                      </a: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800100" marR="0" lvl="1" indent="-342900" algn="l" defTabSz="457200" rtl="0" eaLnBrk="1" fontAlgn="auto" latinLnBrk="0" hangingPunct="1">
                        <a:lnSpc>
                          <a:spcPct val="100000"/>
                        </a:lnSpc>
                        <a:spcBef>
                          <a:spcPct val="20000"/>
                        </a:spcBef>
                        <a:spcAft>
                          <a:spcPts val="600"/>
                        </a:spcAft>
                        <a:buClrTx/>
                        <a:buSzPct val="115000"/>
                        <a:buFont typeface="Wingdings" panose="05000000000000000000" pitchFamily="2" charset="2"/>
                        <a:buChar char="§"/>
                        <a:tabLst/>
                        <a:defRPr/>
                      </a:pPr>
                      <a:endParaRPr kumimoji="0" lang="en-US" sz="20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accent3">
                        <a:lumMod val="20000"/>
                        <a:lumOff val="80000"/>
                      </a:schemeClr>
                    </a:solidFill>
                  </a:tcPr>
                </a:tc>
                <a:extLst>
                  <a:ext uri="{0D108BD9-81ED-4DB2-BD59-A6C34878D82A}">
                    <a16:rowId xmlns:a16="http://schemas.microsoft.com/office/drawing/2014/main" val="744739329"/>
                  </a:ext>
                </a:extLst>
              </a:tr>
            </a:tbl>
          </a:graphicData>
        </a:graphic>
      </p:graphicFrame>
      <p:pic>
        <p:nvPicPr>
          <p:cNvPr id="3" name="Picture 2" descr="UConn begins issuing new contactless cards - CR80News">
            <a:extLst>
              <a:ext uri="{FF2B5EF4-FFF2-40B4-BE49-F238E27FC236}">
                <a16:creationId xmlns:a16="http://schemas.microsoft.com/office/drawing/2014/main" id="{58A2C963-A2AA-B64D-017F-92B2AA14D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124" y="345531"/>
            <a:ext cx="2857500" cy="184785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542082"/>
      </p:ext>
    </p:extLst>
  </p:cSld>
  <p:clrMapOvr>
    <a:masterClrMapping/>
  </p:clrMapOvr>
</p:sld>
</file>

<file path=ppt/theme/theme1.xml><?xml version="1.0" encoding="utf-8"?>
<a:theme xmlns:a="http://schemas.openxmlformats.org/drawingml/2006/main" name="Basis">
  <a:themeElements>
    <a:clrScheme name="Custom 1">
      <a:dk1>
        <a:sysClr val="windowText" lastClr="000000"/>
      </a:dk1>
      <a:lt1>
        <a:sysClr val="window" lastClr="FFFFFF"/>
      </a:lt1>
      <a:dk2>
        <a:srgbClr val="242852"/>
      </a:dk2>
      <a:lt2>
        <a:srgbClr val="ACCBF9"/>
      </a:lt2>
      <a:accent1>
        <a:srgbClr val="24285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TF55885775_Student does teacher does_v2.potx" id="{618315E5-C348-40CF-AD40-05C2F7C13378}" vid="{0C991BBE-F1C3-4926-9687-DBEAAE8C92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1019B6B1E2C94AB6E312DEBE462B47" ma:contentTypeVersion="4" ma:contentTypeDescription="Create a new document." ma:contentTypeScope="" ma:versionID="861c7a703bbbcb84f4611ea5b77d6bdd">
  <xsd:schema xmlns:xsd="http://www.w3.org/2001/XMLSchema" xmlns:xs="http://www.w3.org/2001/XMLSchema" xmlns:p="http://schemas.microsoft.com/office/2006/metadata/properties" xmlns:ns2="331e7ea6-9fc5-4f00-aafb-0fd3863a3cca" targetNamespace="http://schemas.microsoft.com/office/2006/metadata/properties" ma:root="true" ma:fieldsID="dca053af98c623451c0ba8cf2611e70d" ns2:_="">
    <xsd:import namespace="331e7ea6-9fc5-4f00-aafb-0fd3863a3cc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e7ea6-9fc5-4f00-aafb-0fd3863a3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D20EA0-03EF-4F16-A7A8-AEEE810E165E}">
  <ds:schemaRefs>
    <ds:schemaRef ds:uri="331e7ea6-9fc5-4f00-aafb-0fd3863a3c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6CA70E-ED75-4FF0-A862-8EF12B737755}">
  <ds:schemaRefs>
    <ds:schemaRef ds:uri="71af3243-3dd4-4a8d-8c0d-dd76da1f02a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BF1ABED-93B7-45AC-A513-2CB1FF159A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TotalTime>
  <Words>2776</Words>
  <Application>Microsoft Office PowerPoint</Application>
  <PresentationFormat>Widescreen</PresentationFormat>
  <Paragraphs>261</Paragraphs>
  <Slides>34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Corbel</vt:lpstr>
      <vt:lpstr>Rockwell</vt:lpstr>
      <vt:lpstr>Tahoma</vt:lpstr>
      <vt:lpstr>Wingdings</vt:lpstr>
      <vt:lpstr>Basis</vt:lpstr>
      <vt:lpstr>UConn School of Social Work Orientation and Welcome for  New Adjunct Instructors Spring 2025 </vt:lpstr>
      <vt:lpstr>Agenda</vt:lpstr>
      <vt:lpstr>Welcome!</vt:lpstr>
      <vt:lpstr>UConn SSW Mission</vt:lpstr>
      <vt:lpstr>UConn SSW’s Commitment to  Student-Centered Teaching and Learning</vt:lpstr>
      <vt:lpstr>General Information –  Getting Started</vt:lpstr>
      <vt:lpstr>Getting Set Up</vt:lpstr>
      <vt:lpstr>Getting Set Up – Form I-9</vt:lpstr>
      <vt:lpstr>Getting Set Up - Continued</vt:lpstr>
      <vt:lpstr>First Paycheck and Direct Deposit</vt:lpstr>
      <vt:lpstr>MSW and BSW Programs</vt:lpstr>
      <vt:lpstr>Master of Social Work (MSW) Program</vt:lpstr>
      <vt:lpstr>Bachelor of Social Work (BSW)</vt:lpstr>
      <vt:lpstr>Who’s Who</vt:lpstr>
      <vt:lpstr>Role of Faculty Advisors</vt:lpstr>
      <vt:lpstr>Role of Faculty Advisors – Cont.</vt:lpstr>
      <vt:lpstr>Getting Ready for the Semester</vt:lpstr>
      <vt:lpstr>Academic Calendar / Important Dates</vt:lpstr>
      <vt:lpstr>Preparing for the Start of Classes</vt:lpstr>
      <vt:lpstr>The Council on Social Work Education (CSWE) Assessment</vt:lpstr>
      <vt:lpstr>(CSWE) Assessment Continued</vt:lpstr>
      <vt:lpstr>Brief Student Admin &amp; HuskyCT Overview </vt:lpstr>
      <vt:lpstr>Student Administration System</vt:lpstr>
      <vt:lpstr>Logging Into &amp; Out of Student Admin</vt:lpstr>
      <vt:lpstr>Setting common favorites – my schedule, class roster &amp; Grade roster  </vt:lpstr>
      <vt:lpstr>Viewing Class Schedule</vt:lpstr>
      <vt:lpstr>Downloading Class Roster</vt:lpstr>
      <vt:lpstr>HuskyCT</vt:lpstr>
      <vt:lpstr>HuskyCT Course Request</vt:lpstr>
      <vt:lpstr>Restore HuskyCT Sections Form</vt:lpstr>
      <vt:lpstr>HuskyCT Support</vt:lpstr>
      <vt:lpstr>Teaching/Additional Resources</vt:lpstr>
      <vt:lpstr>Contact 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UConn School of Social Work Orientation and Welcome for  New Adjunct Instructors Fall 2024</dc:title>
  <dc:creator>Lebron, Chelsea</dc:creator>
  <cp:lastModifiedBy>Lebron, Chelsea</cp:lastModifiedBy>
  <cp:revision>2</cp:revision>
  <dcterms:created xsi:type="dcterms:W3CDTF">2024-08-08T18:05:24Z</dcterms:created>
  <dcterms:modified xsi:type="dcterms:W3CDTF">2025-01-03T15:29:45Z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0x010100D71019B6B1E2C94AB6E312DEBE462B47</vt:lpwstr>
  </property>
</Properties>
</file>